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27"/>
  </p:notesMasterIdLst>
  <p:handoutMasterIdLst>
    <p:handoutMasterId r:id="rId28"/>
  </p:handoutMasterIdLst>
  <p:sldIdLst>
    <p:sldId id="269" r:id="rId6"/>
    <p:sldId id="272" r:id="rId7"/>
    <p:sldId id="273" r:id="rId8"/>
    <p:sldId id="275" r:id="rId9"/>
    <p:sldId id="280" r:id="rId10"/>
    <p:sldId id="274" r:id="rId11"/>
    <p:sldId id="279" r:id="rId12"/>
    <p:sldId id="281" r:id="rId13"/>
    <p:sldId id="278" r:id="rId14"/>
    <p:sldId id="282" r:id="rId15"/>
    <p:sldId id="277" r:id="rId16"/>
    <p:sldId id="285" r:id="rId17"/>
    <p:sldId id="284" r:id="rId18"/>
    <p:sldId id="286" r:id="rId19"/>
    <p:sldId id="287" r:id="rId20"/>
    <p:sldId id="288" r:id="rId21"/>
    <p:sldId id="289" r:id="rId22"/>
    <p:sldId id="291" r:id="rId23"/>
    <p:sldId id="292" r:id="rId24"/>
    <p:sldId id="293" r:id="rId25"/>
    <p:sldId id="27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xmlns="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xmlns="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7" autoAdjust="0"/>
    <p:restoredTop sz="86396" autoAdjust="0"/>
  </p:normalViewPr>
  <p:slideViewPr>
    <p:cSldViewPr snapToGrid="0" snapToObjects="1">
      <p:cViewPr>
        <p:scale>
          <a:sx n="50" d="100"/>
          <a:sy n="50" d="100"/>
        </p:scale>
        <p:origin x="-960" y="-53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pPr/>
              <a:t>7/23/2020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pPr/>
              <a:t>7/23/2020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net/10-2/store/api-reference/html/65a3c0ed-425b-4ae2-b97e-a17d4cd29e98.htm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a-ES" dirty="0" smtClean="0"/>
              <a:t>/</a:t>
            </a:r>
            <a:r>
              <a:rPr lang="ca-ES" dirty="0" err="1" smtClean="0"/>
              <a:t>collections</a:t>
            </a:r>
            <a:r>
              <a:rPr lang="ca-ES" dirty="0" smtClean="0"/>
              <a:t>/{</a:t>
            </a:r>
            <a:r>
              <a:rPr lang="ca-ES" dirty="0" err="1" smtClean="0"/>
              <a:t>collectionId</a:t>
            </a:r>
            <a:r>
              <a:rPr lang="ca-ES" dirty="0" smtClean="0"/>
              <a:t>}/time/20201213/</a:t>
            </a:r>
            <a:r>
              <a:rPr lang="ca-ES" dirty="0" err="1" smtClean="0"/>
              <a:t>elevation</a:t>
            </a:r>
            <a:r>
              <a:rPr lang="ca-ES" dirty="0" smtClean="0"/>
              <a:t>/123/</a:t>
            </a:r>
            <a:r>
              <a:rPr lang="ca-ES" dirty="0" err="1" smtClean="0"/>
              <a:t>map</a:t>
            </a:r>
            <a:r>
              <a:rPr lang="ca-ES" dirty="0" smtClean="0"/>
              <a:t>/{</a:t>
            </a:r>
            <a:r>
              <a:rPr lang="ca-ES" dirty="0" err="1" smtClean="0"/>
              <a:t>styleId</a:t>
            </a:r>
            <a:r>
              <a:rPr lang="ca-ES" dirty="0" smtClean="0"/>
              <a:t>}/{</a:t>
            </a:r>
            <a:r>
              <a:rPr lang="ca-ES" dirty="0" err="1" smtClean="0"/>
              <a:t>crsId</a:t>
            </a:r>
            <a:r>
              <a:rPr lang="ca-ES" dirty="0" smtClean="0"/>
              <a:t>}</a:t>
            </a:r>
            <a:r>
              <a:rPr lang="ca-ES" baseline="0" dirty="0" smtClean="0"/>
              <a:t>?</a:t>
            </a:r>
            <a:r>
              <a:rPr lang="ca-ES" baseline="0" dirty="0" err="1" smtClean="0"/>
              <a:t>bbox</a:t>
            </a:r>
            <a:r>
              <a:rPr lang="ca-ES" baseline="0" dirty="0" smtClean="0"/>
              <a:t>=</a:t>
            </a:r>
            <a:r>
              <a:rPr lang="ca-ES" baseline="0" dirty="0" err="1" smtClean="0"/>
              <a:t>width</a:t>
            </a:r>
            <a:r>
              <a:rPr lang="ca-ES" baseline="0" dirty="0" smtClean="0"/>
              <a:t>=</a:t>
            </a:r>
            <a:r>
              <a:rPr lang="ca-ES" baseline="0" dirty="0" err="1" smtClean="0"/>
              <a:t>height</a:t>
            </a:r>
            <a:r>
              <a:rPr lang="ca-ES" baseline="0" dirty="0" smtClean="0"/>
              <a:t>=</a:t>
            </a:r>
          </a:p>
          <a:p>
            <a:pPr defTabSz="907451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ca-ES" dirty="0" smtClean="0"/>
              <a:t>/</a:t>
            </a:r>
            <a:r>
              <a:rPr lang="ca-ES" dirty="0" err="1" smtClean="0"/>
              <a:t>collections</a:t>
            </a:r>
            <a:r>
              <a:rPr lang="ca-ES" dirty="0" smtClean="0"/>
              <a:t>/{</a:t>
            </a:r>
            <a:r>
              <a:rPr lang="ca-ES" dirty="0" err="1" smtClean="0"/>
              <a:t>collectionId</a:t>
            </a:r>
            <a:r>
              <a:rPr lang="ca-ES" dirty="0" smtClean="0"/>
              <a:t>}/</a:t>
            </a:r>
            <a:r>
              <a:rPr lang="ca-ES" dirty="0" err="1" smtClean="0"/>
              <a:t>map</a:t>
            </a:r>
            <a:r>
              <a:rPr lang="ca-ES" dirty="0" smtClean="0"/>
              <a:t>/{</a:t>
            </a:r>
            <a:r>
              <a:rPr lang="ca-ES" dirty="0" err="1" smtClean="0"/>
              <a:t>styleId</a:t>
            </a:r>
            <a:r>
              <a:rPr lang="ca-ES" dirty="0" smtClean="0"/>
              <a:t>}?</a:t>
            </a:r>
            <a:r>
              <a:rPr lang="ca-ES" dirty="0" err="1" smtClean="0"/>
              <a:t>crs</a:t>
            </a:r>
            <a:r>
              <a:rPr lang="ca-ES" dirty="0" smtClean="0"/>
              <a:t>=</a:t>
            </a:r>
            <a:r>
              <a:rPr lang="ca-ES" baseline="0" dirty="0" err="1" smtClean="0"/>
              <a:t>bbox</a:t>
            </a:r>
            <a:r>
              <a:rPr lang="ca-ES" baseline="0" dirty="0" smtClean="0"/>
              <a:t>=</a:t>
            </a:r>
            <a:r>
              <a:rPr lang="ca-ES" baseline="0" dirty="0" err="1" smtClean="0"/>
              <a:t>width</a:t>
            </a:r>
            <a:r>
              <a:rPr lang="ca-ES" baseline="0" dirty="0" smtClean="0"/>
              <a:t>=</a:t>
            </a:r>
            <a:r>
              <a:rPr lang="ca-ES" baseline="0" dirty="0" err="1" smtClean="0"/>
              <a:t>height</a:t>
            </a:r>
            <a:r>
              <a:rPr lang="ca-ES" baseline="0" dirty="0" smtClean="0"/>
              <a:t>=</a:t>
            </a:r>
          </a:p>
          <a:p>
            <a:pPr defTabSz="907451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ca-ES" dirty="0" smtClean="0"/>
              <a:t>/</a:t>
            </a:r>
            <a:r>
              <a:rPr lang="ca-ES" dirty="0" err="1" smtClean="0"/>
              <a:t>collections</a:t>
            </a:r>
            <a:r>
              <a:rPr lang="ca-ES" dirty="0" smtClean="0"/>
              <a:t>/{</a:t>
            </a:r>
            <a:r>
              <a:rPr lang="ca-ES" dirty="0" err="1" smtClean="0"/>
              <a:t>collectionId</a:t>
            </a:r>
            <a:r>
              <a:rPr lang="ca-ES" dirty="0" smtClean="0"/>
              <a:t>}/</a:t>
            </a:r>
            <a:r>
              <a:rPr lang="ca-ES" dirty="0" err="1" smtClean="0"/>
              <a:t>map</a:t>
            </a:r>
            <a:r>
              <a:rPr lang="ca-ES" dirty="0" smtClean="0"/>
              <a:t>/{</a:t>
            </a:r>
            <a:r>
              <a:rPr lang="ca-ES" dirty="0" err="1" smtClean="0"/>
              <a:t>styleId</a:t>
            </a:r>
            <a:r>
              <a:rPr lang="ca-ES" dirty="0" smtClean="0"/>
              <a:t>}/</a:t>
            </a:r>
            <a:r>
              <a:rPr lang="ca-ES" dirty="0" err="1" smtClean="0"/>
              <a:t>tiles</a:t>
            </a:r>
            <a:r>
              <a:rPr lang="ca-ES" dirty="0" smtClean="0"/>
              <a:t>  "Requerir</a:t>
            </a:r>
            <a:r>
              <a:rPr lang="ca-ES" baseline="0" dirty="0" smtClean="0"/>
              <a:t> que tots els estils es tallin igual."</a:t>
            </a:r>
          </a:p>
          <a:p>
            <a:pPr defTabSz="907451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ca-ES" dirty="0" smtClean="0"/>
              <a:t>/</a:t>
            </a:r>
            <a:r>
              <a:rPr lang="ca-ES" dirty="0" err="1" smtClean="0"/>
              <a:t>collections</a:t>
            </a:r>
            <a:r>
              <a:rPr lang="ca-ES" dirty="0" smtClean="0"/>
              <a:t>/{</a:t>
            </a:r>
            <a:r>
              <a:rPr lang="ca-ES" dirty="0" err="1" smtClean="0"/>
              <a:t>collectionId</a:t>
            </a:r>
            <a:r>
              <a:rPr lang="ca-ES" dirty="0" smtClean="0"/>
              <a:t>}/</a:t>
            </a:r>
            <a:r>
              <a:rPr lang="ca-ES" dirty="0" err="1" smtClean="0"/>
              <a:t>tiles</a:t>
            </a:r>
            <a:r>
              <a:rPr lang="ca-ES" dirty="0" smtClean="0"/>
              <a:t>  </a:t>
            </a:r>
          </a:p>
          <a:p>
            <a:pPr defTabSz="907451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ca-ES" dirty="0" smtClean="0"/>
              <a:t>/time/20201213/</a:t>
            </a:r>
            <a:r>
              <a:rPr lang="ca-ES" dirty="0" err="1" smtClean="0"/>
              <a:t>elevation</a:t>
            </a:r>
            <a:r>
              <a:rPr lang="ca-ES" dirty="0" smtClean="0"/>
              <a:t>/123/</a:t>
            </a:r>
            <a:r>
              <a:rPr lang="ca-ES" dirty="0" err="1" smtClean="0"/>
              <a:t>dim</a:t>
            </a:r>
            <a:r>
              <a:rPr lang="ca-ES" dirty="0" smtClean="0"/>
              <a:t>_</a:t>
            </a:r>
            <a:r>
              <a:rPr lang="ca-ES" dirty="0" err="1" smtClean="0"/>
              <a:t>band</a:t>
            </a:r>
            <a:r>
              <a:rPr lang="ca-ES" dirty="0" smtClean="0"/>
              <a:t>/3/</a:t>
            </a:r>
            <a:r>
              <a:rPr lang="ca-ES" dirty="0" err="1" smtClean="0"/>
              <a:t>map</a:t>
            </a:r>
            <a:r>
              <a:rPr lang="ca-ES" dirty="0" smtClean="0"/>
              <a:t>/{</a:t>
            </a:r>
            <a:r>
              <a:rPr lang="ca-ES" dirty="0" err="1" smtClean="0"/>
              <a:t>styleId</a:t>
            </a:r>
            <a:r>
              <a:rPr lang="ca-ES" dirty="0" smtClean="0"/>
              <a:t>}/{</a:t>
            </a:r>
            <a:r>
              <a:rPr lang="ca-ES" dirty="0" err="1" smtClean="0"/>
              <a:t>crsId</a:t>
            </a:r>
            <a:r>
              <a:rPr lang="ca-ES" dirty="0" smtClean="0"/>
              <a:t>}</a:t>
            </a:r>
            <a:r>
              <a:rPr lang="ca-ES" baseline="0" dirty="0" smtClean="0"/>
              <a:t>?</a:t>
            </a:r>
            <a:r>
              <a:rPr lang="ca-ES" baseline="0" dirty="0" err="1" smtClean="0"/>
              <a:t>bbox</a:t>
            </a:r>
            <a:r>
              <a:rPr lang="ca-ES" baseline="0" dirty="0" smtClean="0"/>
              <a:t>=</a:t>
            </a:r>
            <a:r>
              <a:rPr lang="ca-ES" baseline="0" dirty="0" err="1" smtClean="0"/>
              <a:t>width</a:t>
            </a:r>
            <a:r>
              <a:rPr lang="ca-ES" baseline="0" dirty="0" smtClean="0"/>
              <a:t>=</a:t>
            </a:r>
            <a:r>
              <a:rPr lang="ca-ES" baseline="0" dirty="0" err="1" smtClean="0"/>
              <a:t>height</a:t>
            </a:r>
            <a:r>
              <a:rPr lang="ca-ES" baseline="0" dirty="0" smtClean="0"/>
              <a:t>=</a:t>
            </a:r>
          </a:p>
          <a:p>
            <a:pPr defTabSz="907451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ca-ES" dirty="0" smtClean="0"/>
              <a:t>/</a:t>
            </a:r>
            <a:r>
              <a:rPr lang="ca-ES" dirty="0" err="1" smtClean="0"/>
              <a:t>map</a:t>
            </a:r>
            <a:r>
              <a:rPr lang="ca-ES" dirty="0" smtClean="0"/>
              <a:t>/{</a:t>
            </a:r>
            <a:r>
              <a:rPr lang="ca-ES" dirty="0" err="1" smtClean="0"/>
              <a:t>styleId</a:t>
            </a:r>
            <a:r>
              <a:rPr lang="ca-ES" dirty="0" smtClean="0"/>
              <a:t>}/</a:t>
            </a:r>
            <a:r>
              <a:rPr lang="ca-ES" dirty="0" err="1" smtClean="0"/>
              <a:t>tiles</a:t>
            </a:r>
            <a:endParaRPr lang="ca-ES" baseline="0" dirty="0" smtClean="0"/>
          </a:p>
          <a:p>
            <a:pPr defTabSz="907451" eaLnBrk="0" fontAlgn="base" hangingPunct="0">
              <a:spcBef>
                <a:spcPct val="30000"/>
              </a:spcBef>
              <a:spcAft>
                <a:spcPct val="0"/>
              </a:spcAft>
            </a:pPr>
            <a:endParaRPr lang="ca-ES" baseline="0" dirty="0" smtClean="0"/>
          </a:p>
          <a:p>
            <a:pPr defTabSz="907451" eaLnBrk="0" fontAlgn="base" hangingPunct="0">
              <a:spcBef>
                <a:spcPct val="30000"/>
              </a:spcBef>
              <a:spcAft>
                <a:spcPct val="0"/>
              </a:spcAft>
            </a:pPr>
            <a:endParaRPr lang="ca-ES" baseline="0" dirty="0" smtClean="0"/>
          </a:p>
          <a:p>
            <a:endParaRPr lang="ca-ES" baseline="0" dirty="0" smtClean="0"/>
          </a:p>
          <a:p>
            <a:endParaRPr lang="ca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07757-5B2B-4E17-8D44-ABF3641F88DB}" type="slidenum">
              <a:rPr lang="ca-ES" smtClean="0"/>
              <a:pPr/>
              <a:t>4</a:t>
            </a:fld>
            <a:endParaRPr lang="ca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a-ES" dirty="0" smtClean="0"/>
              <a:t>/</a:t>
            </a:r>
            <a:r>
              <a:rPr lang="ca-ES" dirty="0" err="1" smtClean="0"/>
              <a:t>collections</a:t>
            </a:r>
            <a:r>
              <a:rPr lang="ca-ES" dirty="0" smtClean="0"/>
              <a:t>/{</a:t>
            </a:r>
            <a:r>
              <a:rPr lang="ca-ES" dirty="0" err="1" smtClean="0"/>
              <a:t>collectionId</a:t>
            </a:r>
            <a:r>
              <a:rPr lang="ca-ES" dirty="0" smtClean="0"/>
              <a:t>}/time/20201213/</a:t>
            </a:r>
            <a:r>
              <a:rPr lang="ca-ES" dirty="0" err="1" smtClean="0"/>
              <a:t>elevation</a:t>
            </a:r>
            <a:r>
              <a:rPr lang="ca-ES" dirty="0" smtClean="0"/>
              <a:t>/123/</a:t>
            </a:r>
            <a:r>
              <a:rPr lang="ca-ES" dirty="0" err="1" smtClean="0"/>
              <a:t>map</a:t>
            </a:r>
            <a:r>
              <a:rPr lang="ca-ES" dirty="0" smtClean="0"/>
              <a:t>/{</a:t>
            </a:r>
            <a:r>
              <a:rPr lang="ca-ES" dirty="0" err="1" smtClean="0"/>
              <a:t>styleId</a:t>
            </a:r>
            <a:r>
              <a:rPr lang="ca-ES" dirty="0" smtClean="0"/>
              <a:t>}/{</a:t>
            </a:r>
            <a:r>
              <a:rPr lang="ca-ES" dirty="0" err="1" smtClean="0"/>
              <a:t>crsId</a:t>
            </a:r>
            <a:r>
              <a:rPr lang="ca-ES" dirty="0" smtClean="0"/>
              <a:t>}</a:t>
            </a:r>
            <a:r>
              <a:rPr lang="ca-ES" baseline="0" dirty="0" smtClean="0"/>
              <a:t>?</a:t>
            </a:r>
            <a:r>
              <a:rPr lang="ca-ES" baseline="0" dirty="0" err="1" smtClean="0"/>
              <a:t>bbox</a:t>
            </a:r>
            <a:r>
              <a:rPr lang="ca-ES" baseline="0" dirty="0" smtClean="0"/>
              <a:t>=</a:t>
            </a:r>
            <a:r>
              <a:rPr lang="ca-ES" baseline="0" dirty="0" err="1" smtClean="0"/>
              <a:t>width</a:t>
            </a:r>
            <a:r>
              <a:rPr lang="ca-ES" baseline="0" dirty="0" smtClean="0"/>
              <a:t>=</a:t>
            </a:r>
            <a:r>
              <a:rPr lang="ca-ES" baseline="0" dirty="0" err="1" smtClean="0"/>
              <a:t>height</a:t>
            </a:r>
            <a:r>
              <a:rPr lang="ca-ES" baseline="0" dirty="0" smtClean="0"/>
              <a:t>=</a:t>
            </a:r>
          </a:p>
          <a:p>
            <a:pPr defTabSz="907451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ca-ES" dirty="0" smtClean="0"/>
              <a:t>/</a:t>
            </a:r>
            <a:r>
              <a:rPr lang="ca-ES" dirty="0" err="1" smtClean="0"/>
              <a:t>collections</a:t>
            </a:r>
            <a:r>
              <a:rPr lang="ca-ES" dirty="0" smtClean="0"/>
              <a:t>/{</a:t>
            </a:r>
            <a:r>
              <a:rPr lang="ca-ES" dirty="0" err="1" smtClean="0"/>
              <a:t>collectionId</a:t>
            </a:r>
            <a:r>
              <a:rPr lang="ca-ES" dirty="0" smtClean="0"/>
              <a:t>}/</a:t>
            </a:r>
            <a:r>
              <a:rPr lang="ca-ES" dirty="0" err="1" smtClean="0"/>
              <a:t>map</a:t>
            </a:r>
            <a:r>
              <a:rPr lang="ca-ES" dirty="0" smtClean="0"/>
              <a:t>/{</a:t>
            </a:r>
            <a:r>
              <a:rPr lang="ca-ES" dirty="0" err="1" smtClean="0"/>
              <a:t>styleId</a:t>
            </a:r>
            <a:r>
              <a:rPr lang="ca-ES" dirty="0" smtClean="0"/>
              <a:t>}?</a:t>
            </a:r>
            <a:r>
              <a:rPr lang="ca-ES" dirty="0" err="1" smtClean="0"/>
              <a:t>crs</a:t>
            </a:r>
            <a:r>
              <a:rPr lang="ca-ES" dirty="0" smtClean="0"/>
              <a:t>=</a:t>
            </a:r>
            <a:r>
              <a:rPr lang="ca-ES" baseline="0" dirty="0" err="1" smtClean="0"/>
              <a:t>bbox</a:t>
            </a:r>
            <a:r>
              <a:rPr lang="ca-ES" baseline="0" dirty="0" smtClean="0"/>
              <a:t>=</a:t>
            </a:r>
            <a:r>
              <a:rPr lang="ca-ES" baseline="0" dirty="0" err="1" smtClean="0"/>
              <a:t>width</a:t>
            </a:r>
            <a:r>
              <a:rPr lang="ca-ES" baseline="0" dirty="0" smtClean="0"/>
              <a:t>=</a:t>
            </a:r>
            <a:r>
              <a:rPr lang="ca-ES" baseline="0" dirty="0" err="1" smtClean="0"/>
              <a:t>height</a:t>
            </a:r>
            <a:r>
              <a:rPr lang="ca-ES" baseline="0" dirty="0" smtClean="0"/>
              <a:t>=</a:t>
            </a:r>
          </a:p>
          <a:p>
            <a:pPr defTabSz="907451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ca-ES" dirty="0" smtClean="0"/>
              <a:t>/</a:t>
            </a:r>
            <a:r>
              <a:rPr lang="ca-ES" dirty="0" err="1" smtClean="0"/>
              <a:t>collections</a:t>
            </a:r>
            <a:r>
              <a:rPr lang="ca-ES" dirty="0" smtClean="0"/>
              <a:t>/{</a:t>
            </a:r>
            <a:r>
              <a:rPr lang="ca-ES" dirty="0" err="1" smtClean="0"/>
              <a:t>collectionId</a:t>
            </a:r>
            <a:r>
              <a:rPr lang="ca-ES" dirty="0" smtClean="0"/>
              <a:t>}/</a:t>
            </a:r>
            <a:r>
              <a:rPr lang="ca-ES" dirty="0" err="1" smtClean="0"/>
              <a:t>map</a:t>
            </a:r>
            <a:r>
              <a:rPr lang="ca-ES" dirty="0" smtClean="0"/>
              <a:t>/{</a:t>
            </a:r>
            <a:r>
              <a:rPr lang="ca-ES" dirty="0" err="1" smtClean="0"/>
              <a:t>styleId</a:t>
            </a:r>
            <a:r>
              <a:rPr lang="ca-ES" dirty="0" smtClean="0"/>
              <a:t>}/</a:t>
            </a:r>
            <a:r>
              <a:rPr lang="ca-ES" dirty="0" err="1" smtClean="0"/>
              <a:t>tiles</a:t>
            </a:r>
            <a:r>
              <a:rPr lang="ca-ES" dirty="0" smtClean="0"/>
              <a:t>  "Requerir</a:t>
            </a:r>
            <a:r>
              <a:rPr lang="ca-ES" baseline="0" dirty="0" smtClean="0"/>
              <a:t> que tots els estils es tallin igual."</a:t>
            </a:r>
          </a:p>
          <a:p>
            <a:pPr defTabSz="907451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ca-ES" dirty="0" smtClean="0"/>
              <a:t>/</a:t>
            </a:r>
            <a:r>
              <a:rPr lang="ca-ES" dirty="0" err="1" smtClean="0"/>
              <a:t>collections</a:t>
            </a:r>
            <a:r>
              <a:rPr lang="ca-ES" dirty="0" smtClean="0"/>
              <a:t>/{</a:t>
            </a:r>
            <a:r>
              <a:rPr lang="ca-ES" dirty="0" err="1" smtClean="0"/>
              <a:t>collectionId</a:t>
            </a:r>
            <a:r>
              <a:rPr lang="ca-ES" dirty="0" smtClean="0"/>
              <a:t>}/</a:t>
            </a:r>
            <a:r>
              <a:rPr lang="ca-ES" dirty="0" err="1" smtClean="0"/>
              <a:t>tiles</a:t>
            </a:r>
            <a:r>
              <a:rPr lang="ca-ES" dirty="0" smtClean="0"/>
              <a:t>  </a:t>
            </a:r>
          </a:p>
          <a:p>
            <a:pPr defTabSz="907451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ca-ES" dirty="0" smtClean="0"/>
              <a:t>/time/20201213/</a:t>
            </a:r>
            <a:r>
              <a:rPr lang="ca-ES" dirty="0" err="1" smtClean="0"/>
              <a:t>elevation</a:t>
            </a:r>
            <a:r>
              <a:rPr lang="ca-ES" dirty="0" smtClean="0"/>
              <a:t>/123/</a:t>
            </a:r>
            <a:r>
              <a:rPr lang="ca-ES" dirty="0" err="1" smtClean="0"/>
              <a:t>dim</a:t>
            </a:r>
            <a:r>
              <a:rPr lang="ca-ES" dirty="0" smtClean="0"/>
              <a:t>_</a:t>
            </a:r>
            <a:r>
              <a:rPr lang="ca-ES" dirty="0" err="1" smtClean="0"/>
              <a:t>band</a:t>
            </a:r>
            <a:r>
              <a:rPr lang="ca-ES" dirty="0" smtClean="0"/>
              <a:t>/3/</a:t>
            </a:r>
            <a:r>
              <a:rPr lang="ca-ES" dirty="0" err="1" smtClean="0"/>
              <a:t>map</a:t>
            </a:r>
            <a:r>
              <a:rPr lang="ca-ES" dirty="0" smtClean="0"/>
              <a:t>/{</a:t>
            </a:r>
            <a:r>
              <a:rPr lang="ca-ES" dirty="0" err="1" smtClean="0"/>
              <a:t>styleId</a:t>
            </a:r>
            <a:r>
              <a:rPr lang="ca-ES" dirty="0" smtClean="0"/>
              <a:t>}/{</a:t>
            </a:r>
            <a:r>
              <a:rPr lang="ca-ES" dirty="0" err="1" smtClean="0"/>
              <a:t>crsId</a:t>
            </a:r>
            <a:r>
              <a:rPr lang="ca-ES" dirty="0" smtClean="0"/>
              <a:t>}</a:t>
            </a:r>
            <a:r>
              <a:rPr lang="ca-ES" baseline="0" dirty="0" smtClean="0"/>
              <a:t>?</a:t>
            </a:r>
            <a:r>
              <a:rPr lang="ca-ES" baseline="0" dirty="0" err="1" smtClean="0"/>
              <a:t>bbox</a:t>
            </a:r>
            <a:r>
              <a:rPr lang="ca-ES" baseline="0" dirty="0" smtClean="0"/>
              <a:t>=</a:t>
            </a:r>
            <a:r>
              <a:rPr lang="ca-ES" baseline="0" dirty="0" err="1" smtClean="0"/>
              <a:t>width</a:t>
            </a:r>
            <a:r>
              <a:rPr lang="ca-ES" baseline="0" dirty="0" smtClean="0"/>
              <a:t>=</a:t>
            </a:r>
            <a:r>
              <a:rPr lang="ca-ES" baseline="0" dirty="0" err="1" smtClean="0"/>
              <a:t>height</a:t>
            </a:r>
            <a:r>
              <a:rPr lang="ca-ES" baseline="0" dirty="0" smtClean="0"/>
              <a:t>=</a:t>
            </a:r>
          </a:p>
          <a:p>
            <a:pPr defTabSz="907451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ca-ES" dirty="0" smtClean="0"/>
              <a:t>/</a:t>
            </a:r>
            <a:r>
              <a:rPr lang="ca-ES" dirty="0" err="1" smtClean="0"/>
              <a:t>map</a:t>
            </a:r>
            <a:r>
              <a:rPr lang="ca-ES" dirty="0" smtClean="0"/>
              <a:t>/{</a:t>
            </a:r>
            <a:r>
              <a:rPr lang="ca-ES" dirty="0" err="1" smtClean="0"/>
              <a:t>styleId</a:t>
            </a:r>
            <a:r>
              <a:rPr lang="ca-ES" dirty="0" smtClean="0"/>
              <a:t>}/</a:t>
            </a:r>
            <a:r>
              <a:rPr lang="ca-ES" dirty="0" err="1" smtClean="0"/>
              <a:t>tiles</a:t>
            </a:r>
            <a:endParaRPr lang="ca-ES" baseline="0" dirty="0" smtClean="0"/>
          </a:p>
          <a:p>
            <a:pPr defTabSz="907451" eaLnBrk="0" fontAlgn="base" hangingPunct="0">
              <a:spcBef>
                <a:spcPct val="30000"/>
              </a:spcBef>
              <a:spcAft>
                <a:spcPct val="0"/>
              </a:spcAft>
            </a:pPr>
            <a:endParaRPr lang="ca-ES" baseline="0" dirty="0" smtClean="0"/>
          </a:p>
          <a:p>
            <a:pPr defTabSz="907451" eaLnBrk="0" fontAlgn="base" hangingPunct="0">
              <a:spcBef>
                <a:spcPct val="30000"/>
              </a:spcBef>
              <a:spcAft>
                <a:spcPct val="0"/>
              </a:spcAft>
            </a:pPr>
            <a:endParaRPr lang="ca-ES" baseline="0" dirty="0" smtClean="0"/>
          </a:p>
          <a:p>
            <a:endParaRPr lang="ca-ES" baseline="0" dirty="0" smtClean="0"/>
          </a:p>
          <a:p>
            <a:endParaRPr lang="ca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07757-5B2B-4E17-8D44-ABF3641F88DB}" type="slidenum">
              <a:rPr lang="ca-ES" smtClean="0"/>
              <a:pPr/>
              <a:t>5</a:t>
            </a:fld>
            <a:endParaRPr lang="ca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 smtClean="0">
                <a:hlinkClick r:id="rId3"/>
              </a:rPr>
              <a:t>https://developers.arcgis.com/net/10-2/store/api-reference/html/65a3c0ed-425b-4ae2-b97e-a17d4cd29e98.htm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a-ES" dirty="0" smtClean="0"/>
              <a:t>/</a:t>
            </a:r>
            <a:r>
              <a:rPr lang="ca-ES" dirty="0" err="1" smtClean="0"/>
              <a:t>collections</a:t>
            </a:r>
            <a:r>
              <a:rPr lang="ca-ES" dirty="0" smtClean="0"/>
              <a:t>/{</a:t>
            </a:r>
            <a:r>
              <a:rPr lang="ca-ES" dirty="0" err="1" smtClean="0"/>
              <a:t>collectionId</a:t>
            </a:r>
            <a:r>
              <a:rPr lang="ca-ES" dirty="0" smtClean="0"/>
              <a:t>}/time/20201213/</a:t>
            </a:r>
            <a:r>
              <a:rPr lang="ca-ES" dirty="0" err="1" smtClean="0"/>
              <a:t>elevation</a:t>
            </a:r>
            <a:r>
              <a:rPr lang="ca-ES" dirty="0" smtClean="0"/>
              <a:t>/123/</a:t>
            </a:r>
            <a:r>
              <a:rPr lang="ca-ES" dirty="0" err="1" smtClean="0"/>
              <a:t>map</a:t>
            </a:r>
            <a:r>
              <a:rPr lang="ca-ES" dirty="0" smtClean="0"/>
              <a:t>/{</a:t>
            </a:r>
            <a:r>
              <a:rPr lang="ca-ES" dirty="0" err="1" smtClean="0"/>
              <a:t>styleId</a:t>
            </a:r>
            <a:r>
              <a:rPr lang="ca-ES" dirty="0" smtClean="0"/>
              <a:t>}/{</a:t>
            </a:r>
            <a:r>
              <a:rPr lang="ca-ES" dirty="0" err="1" smtClean="0"/>
              <a:t>crsId</a:t>
            </a:r>
            <a:r>
              <a:rPr lang="ca-ES" dirty="0" smtClean="0"/>
              <a:t>}</a:t>
            </a:r>
            <a:r>
              <a:rPr lang="ca-ES" baseline="0" dirty="0" smtClean="0"/>
              <a:t>?</a:t>
            </a:r>
            <a:r>
              <a:rPr lang="ca-ES" baseline="0" dirty="0" err="1" smtClean="0"/>
              <a:t>bbox</a:t>
            </a:r>
            <a:r>
              <a:rPr lang="ca-ES" baseline="0" dirty="0" smtClean="0"/>
              <a:t>=</a:t>
            </a:r>
            <a:r>
              <a:rPr lang="ca-ES" baseline="0" dirty="0" err="1" smtClean="0"/>
              <a:t>width</a:t>
            </a:r>
            <a:r>
              <a:rPr lang="ca-ES" baseline="0" dirty="0" smtClean="0"/>
              <a:t>=</a:t>
            </a:r>
            <a:r>
              <a:rPr lang="ca-ES" baseline="0" dirty="0" err="1" smtClean="0"/>
              <a:t>height</a:t>
            </a:r>
            <a:r>
              <a:rPr lang="ca-ES" baseline="0" dirty="0" smtClean="0"/>
              <a:t>=</a:t>
            </a:r>
          </a:p>
          <a:p>
            <a:pPr defTabSz="907451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ca-ES" dirty="0" smtClean="0"/>
              <a:t>/</a:t>
            </a:r>
            <a:r>
              <a:rPr lang="ca-ES" dirty="0" err="1" smtClean="0"/>
              <a:t>collections</a:t>
            </a:r>
            <a:r>
              <a:rPr lang="ca-ES" dirty="0" smtClean="0"/>
              <a:t>/{</a:t>
            </a:r>
            <a:r>
              <a:rPr lang="ca-ES" dirty="0" err="1" smtClean="0"/>
              <a:t>collectionId</a:t>
            </a:r>
            <a:r>
              <a:rPr lang="ca-ES" dirty="0" smtClean="0"/>
              <a:t>}/</a:t>
            </a:r>
            <a:r>
              <a:rPr lang="ca-ES" dirty="0" err="1" smtClean="0"/>
              <a:t>map</a:t>
            </a:r>
            <a:r>
              <a:rPr lang="ca-ES" dirty="0" smtClean="0"/>
              <a:t>/{</a:t>
            </a:r>
            <a:r>
              <a:rPr lang="ca-ES" dirty="0" err="1" smtClean="0"/>
              <a:t>styleId</a:t>
            </a:r>
            <a:r>
              <a:rPr lang="ca-ES" dirty="0" smtClean="0"/>
              <a:t>}?</a:t>
            </a:r>
            <a:r>
              <a:rPr lang="ca-ES" dirty="0" err="1" smtClean="0"/>
              <a:t>crs</a:t>
            </a:r>
            <a:r>
              <a:rPr lang="ca-ES" dirty="0" smtClean="0"/>
              <a:t>=</a:t>
            </a:r>
            <a:r>
              <a:rPr lang="ca-ES" baseline="0" dirty="0" err="1" smtClean="0"/>
              <a:t>bbox</a:t>
            </a:r>
            <a:r>
              <a:rPr lang="ca-ES" baseline="0" dirty="0" smtClean="0"/>
              <a:t>=</a:t>
            </a:r>
            <a:r>
              <a:rPr lang="ca-ES" baseline="0" dirty="0" err="1" smtClean="0"/>
              <a:t>width</a:t>
            </a:r>
            <a:r>
              <a:rPr lang="ca-ES" baseline="0" dirty="0" smtClean="0"/>
              <a:t>=</a:t>
            </a:r>
            <a:r>
              <a:rPr lang="ca-ES" baseline="0" dirty="0" err="1" smtClean="0"/>
              <a:t>height</a:t>
            </a:r>
            <a:r>
              <a:rPr lang="ca-ES" baseline="0" dirty="0" smtClean="0"/>
              <a:t>=</a:t>
            </a:r>
          </a:p>
          <a:p>
            <a:pPr defTabSz="907451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ca-ES" dirty="0" smtClean="0"/>
              <a:t>/</a:t>
            </a:r>
            <a:r>
              <a:rPr lang="ca-ES" dirty="0" err="1" smtClean="0"/>
              <a:t>collections</a:t>
            </a:r>
            <a:r>
              <a:rPr lang="ca-ES" dirty="0" smtClean="0"/>
              <a:t>/{</a:t>
            </a:r>
            <a:r>
              <a:rPr lang="ca-ES" dirty="0" err="1" smtClean="0"/>
              <a:t>collectionId</a:t>
            </a:r>
            <a:r>
              <a:rPr lang="ca-ES" dirty="0" smtClean="0"/>
              <a:t>}/</a:t>
            </a:r>
            <a:r>
              <a:rPr lang="ca-ES" dirty="0" err="1" smtClean="0"/>
              <a:t>map</a:t>
            </a:r>
            <a:r>
              <a:rPr lang="ca-ES" dirty="0" smtClean="0"/>
              <a:t>/{</a:t>
            </a:r>
            <a:r>
              <a:rPr lang="ca-ES" dirty="0" err="1" smtClean="0"/>
              <a:t>styleId</a:t>
            </a:r>
            <a:r>
              <a:rPr lang="ca-ES" dirty="0" smtClean="0"/>
              <a:t>}/</a:t>
            </a:r>
            <a:r>
              <a:rPr lang="ca-ES" dirty="0" err="1" smtClean="0"/>
              <a:t>tiles</a:t>
            </a:r>
            <a:r>
              <a:rPr lang="ca-ES" dirty="0" smtClean="0"/>
              <a:t>  "Requerir</a:t>
            </a:r>
            <a:r>
              <a:rPr lang="ca-ES" baseline="0" dirty="0" smtClean="0"/>
              <a:t> que tots els estils es tallin igual."</a:t>
            </a:r>
          </a:p>
          <a:p>
            <a:pPr defTabSz="907451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ca-ES" dirty="0" smtClean="0"/>
              <a:t>/</a:t>
            </a:r>
            <a:r>
              <a:rPr lang="ca-ES" dirty="0" err="1" smtClean="0"/>
              <a:t>collections</a:t>
            </a:r>
            <a:r>
              <a:rPr lang="ca-ES" dirty="0" smtClean="0"/>
              <a:t>/{</a:t>
            </a:r>
            <a:r>
              <a:rPr lang="ca-ES" dirty="0" err="1" smtClean="0"/>
              <a:t>collectionId</a:t>
            </a:r>
            <a:r>
              <a:rPr lang="ca-ES" dirty="0" smtClean="0"/>
              <a:t>}/</a:t>
            </a:r>
            <a:r>
              <a:rPr lang="ca-ES" dirty="0" err="1" smtClean="0"/>
              <a:t>tiles</a:t>
            </a:r>
            <a:r>
              <a:rPr lang="ca-ES" dirty="0" smtClean="0"/>
              <a:t>  </a:t>
            </a:r>
          </a:p>
          <a:p>
            <a:pPr defTabSz="907451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ca-ES" dirty="0" smtClean="0"/>
              <a:t>/time/20201213/</a:t>
            </a:r>
            <a:r>
              <a:rPr lang="ca-ES" dirty="0" err="1" smtClean="0"/>
              <a:t>elevation</a:t>
            </a:r>
            <a:r>
              <a:rPr lang="ca-ES" dirty="0" smtClean="0"/>
              <a:t>/123/</a:t>
            </a:r>
            <a:r>
              <a:rPr lang="ca-ES" dirty="0" err="1" smtClean="0"/>
              <a:t>dim</a:t>
            </a:r>
            <a:r>
              <a:rPr lang="ca-ES" dirty="0" smtClean="0"/>
              <a:t>_</a:t>
            </a:r>
            <a:r>
              <a:rPr lang="ca-ES" dirty="0" err="1" smtClean="0"/>
              <a:t>band</a:t>
            </a:r>
            <a:r>
              <a:rPr lang="ca-ES" dirty="0" smtClean="0"/>
              <a:t>/3/</a:t>
            </a:r>
            <a:r>
              <a:rPr lang="ca-ES" dirty="0" err="1" smtClean="0"/>
              <a:t>map</a:t>
            </a:r>
            <a:r>
              <a:rPr lang="ca-ES" dirty="0" smtClean="0"/>
              <a:t>/{</a:t>
            </a:r>
            <a:r>
              <a:rPr lang="ca-ES" dirty="0" err="1" smtClean="0"/>
              <a:t>styleId</a:t>
            </a:r>
            <a:r>
              <a:rPr lang="ca-ES" dirty="0" smtClean="0"/>
              <a:t>}/{</a:t>
            </a:r>
            <a:r>
              <a:rPr lang="ca-ES" dirty="0" err="1" smtClean="0"/>
              <a:t>crsId</a:t>
            </a:r>
            <a:r>
              <a:rPr lang="ca-ES" dirty="0" smtClean="0"/>
              <a:t>}</a:t>
            </a:r>
            <a:r>
              <a:rPr lang="ca-ES" baseline="0" dirty="0" smtClean="0"/>
              <a:t>?</a:t>
            </a:r>
            <a:r>
              <a:rPr lang="ca-ES" baseline="0" dirty="0" err="1" smtClean="0"/>
              <a:t>bbox</a:t>
            </a:r>
            <a:r>
              <a:rPr lang="ca-ES" baseline="0" dirty="0" smtClean="0"/>
              <a:t>=</a:t>
            </a:r>
            <a:r>
              <a:rPr lang="ca-ES" baseline="0" dirty="0" err="1" smtClean="0"/>
              <a:t>width</a:t>
            </a:r>
            <a:r>
              <a:rPr lang="ca-ES" baseline="0" dirty="0" smtClean="0"/>
              <a:t>=</a:t>
            </a:r>
            <a:r>
              <a:rPr lang="ca-ES" baseline="0" dirty="0" err="1" smtClean="0"/>
              <a:t>height</a:t>
            </a:r>
            <a:r>
              <a:rPr lang="ca-ES" baseline="0" dirty="0" smtClean="0"/>
              <a:t>=</a:t>
            </a:r>
          </a:p>
          <a:p>
            <a:pPr defTabSz="907451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ca-ES" dirty="0" smtClean="0"/>
              <a:t>/</a:t>
            </a:r>
            <a:r>
              <a:rPr lang="ca-ES" dirty="0" err="1" smtClean="0"/>
              <a:t>map</a:t>
            </a:r>
            <a:r>
              <a:rPr lang="ca-ES" dirty="0" smtClean="0"/>
              <a:t>/{</a:t>
            </a:r>
            <a:r>
              <a:rPr lang="ca-ES" dirty="0" err="1" smtClean="0"/>
              <a:t>styleId</a:t>
            </a:r>
            <a:r>
              <a:rPr lang="ca-ES" dirty="0" smtClean="0"/>
              <a:t>}/</a:t>
            </a:r>
            <a:r>
              <a:rPr lang="ca-ES" dirty="0" err="1" smtClean="0"/>
              <a:t>tiles</a:t>
            </a:r>
            <a:endParaRPr lang="ca-ES" baseline="0" dirty="0" smtClean="0"/>
          </a:p>
          <a:p>
            <a:pPr defTabSz="907451" eaLnBrk="0" fontAlgn="base" hangingPunct="0">
              <a:spcBef>
                <a:spcPct val="30000"/>
              </a:spcBef>
              <a:spcAft>
                <a:spcPct val="0"/>
              </a:spcAft>
            </a:pPr>
            <a:endParaRPr lang="ca-ES" baseline="0" dirty="0" smtClean="0"/>
          </a:p>
          <a:p>
            <a:pPr defTabSz="907451" eaLnBrk="0" fontAlgn="base" hangingPunct="0">
              <a:spcBef>
                <a:spcPct val="30000"/>
              </a:spcBef>
              <a:spcAft>
                <a:spcPct val="0"/>
              </a:spcAft>
            </a:pPr>
            <a:endParaRPr lang="ca-ES" baseline="0" dirty="0" smtClean="0"/>
          </a:p>
          <a:p>
            <a:endParaRPr lang="ca-ES" baseline="0" dirty="0" smtClean="0"/>
          </a:p>
          <a:p>
            <a:endParaRPr lang="ca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07757-5B2B-4E17-8D44-ABF3641F88DB}" type="slidenum">
              <a:rPr lang="ca-ES" smtClean="0"/>
              <a:pPr/>
              <a:t>7</a:t>
            </a:fld>
            <a:endParaRPr lang="ca-E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a-ES" dirty="0" smtClean="0"/>
              <a:t>/</a:t>
            </a:r>
            <a:r>
              <a:rPr lang="ca-ES" dirty="0" err="1" smtClean="0"/>
              <a:t>collections</a:t>
            </a:r>
            <a:r>
              <a:rPr lang="ca-ES" dirty="0" smtClean="0"/>
              <a:t>/{</a:t>
            </a:r>
            <a:r>
              <a:rPr lang="ca-ES" dirty="0" err="1" smtClean="0"/>
              <a:t>collectionId</a:t>
            </a:r>
            <a:r>
              <a:rPr lang="ca-ES" dirty="0" smtClean="0"/>
              <a:t>}/time/20201213/</a:t>
            </a:r>
            <a:r>
              <a:rPr lang="ca-ES" dirty="0" err="1" smtClean="0"/>
              <a:t>elevation</a:t>
            </a:r>
            <a:r>
              <a:rPr lang="ca-ES" dirty="0" smtClean="0"/>
              <a:t>/123/</a:t>
            </a:r>
            <a:r>
              <a:rPr lang="ca-ES" dirty="0" err="1" smtClean="0"/>
              <a:t>map</a:t>
            </a:r>
            <a:r>
              <a:rPr lang="ca-ES" dirty="0" smtClean="0"/>
              <a:t>/{</a:t>
            </a:r>
            <a:r>
              <a:rPr lang="ca-ES" dirty="0" err="1" smtClean="0"/>
              <a:t>styleId</a:t>
            </a:r>
            <a:r>
              <a:rPr lang="ca-ES" dirty="0" smtClean="0"/>
              <a:t>}/{</a:t>
            </a:r>
            <a:r>
              <a:rPr lang="ca-ES" dirty="0" err="1" smtClean="0"/>
              <a:t>crsId</a:t>
            </a:r>
            <a:r>
              <a:rPr lang="ca-ES" dirty="0" smtClean="0"/>
              <a:t>}</a:t>
            </a:r>
            <a:r>
              <a:rPr lang="ca-ES" baseline="0" dirty="0" smtClean="0"/>
              <a:t>?</a:t>
            </a:r>
            <a:r>
              <a:rPr lang="ca-ES" baseline="0" dirty="0" err="1" smtClean="0"/>
              <a:t>bbox</a:t>
            </a:r>
            <a:r>
              <a:rPr lang="ca-ES" baseline="0" dirty="0" smtClean="0"/>
              <a:t>=</a:t>
            </a:r>
            <a:r>
              <a:rPr lang="ca-ES" baseline="0" dirty="0" err="1" smtClean="0"/>
              <a:t>width</a:t>
            </a:r>
            <a:r>
              <a:rPr lang="ca-ES" baseline="0" dirty="0" smtClean="0"/>
              <a:t>=</a:t>
            </a:r>
            <a:r>
              <a:rPr lang="ca-ES" baseline="0" dirty="0" err="1" smtClean="0"/>
              <a:t>height</a:t>
            </a:r>
            <a:r>
              <a:rPr lang="ca-ES" baseline="0" dirty="0" smtClean="0"/>
              <a:t>=</a:t>
            </a:r>
          </a:p>
          <a:p>
            <a:pPr defTabSz="907451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ca-ES" dirty="0" smtClean="0"/>
              <a:t>/</a:t>
            </a:r>
            <a:r>
              <a:rPr lang="ca-ES" dirty="0" err="1" smtClean="0"/>
              <a:t>collections</a:t>
            </a:r>
            <a:r>
              <a:rPr lang="ca-ES" dirty="0" smtClean="0"/>
              <a:t>/{</a:t>
            </a:r>
            <a:r>
              <a:rPr lang="ca-ES" dirty="0" err="1" smtClean="0"/>
              <a:t>collectionId</a:t>
            </a:r>
            <a:r>
              <a:rPr lang="ca-ES" dirty="0" smtClean="0"/>
              <a:t>}/</a:t>
            </a:r>
            <a:r>
              <a:rPr lang="ca-ES" dirty="0" err="1" smtClean="0"/>
              <a:t>map</a:t>
            </a:r>
            <a:r>
              <a:rPr lang="ca-ES" dirty="0" smtClean="0"/>
              <a:t>/{</a:t>
            </a:r>
            <a:r>
              <a:rPr lang="ca-ES" dirty="0" err="1" smtClean="0"/>
              <a:t>styleId</a:t>
            </a:r>
            <a:r>
              <a:rPr lang="ca-ES" dirty="0" smtClean="0"/>
              <a:t>}?</a:t>
            </a:r>
            <a:r>
              <a:rPr lang="ca-ES" dirty="0" err="1" smtClean="0"/>
              <a:t>crs</a:t>
            </a:r>
            <a:r>
              <a:rPr lang="ca-ES" dirty="0" smtClean="0"/>
              <a:t>=</a:t>
            </a:r>
            <a:r>
              <a:rPr lang="ca-ES" baseline="0" dirty="0" err="1" smtClean="0"/>
              <a:t>bbox</a:t>
            </a:r>
            <a:r>
              <a:rPr lang="ca-ES" baseline="0" dirty="0" smtClean="0"/>
              <a:t>=</a:t>
            </a:r>
            <a:r>
              <a:rPr lang="ca-ES" baseline="0" dirty="0" err="1" smtClean="0"/>
              <a:t>width</a:t>
            </a:r>
            <a:r>
              <a:rPr lang="ca-ES" baseline="0" dirty="0" smtClean="0"/>
              <a:t>=</a:t>
            </a:r>
            <a:r>
              <a:rPr lang="ca-ES" baseline="0" dirty="0" err="1" smtClean="0"/>
              <a:t>height</a:t>
            </a:r>
            <a:r>
              <a:rPr lang="ca-ES" baseline="0" dirty="0" smtClean="0"/>
              <a:t>=</a:t>
            </a:r>
          </a:p>
          <a:p>
            <a:pPr defTabSz="907451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ca-ES" dirty="0" smtClean="0"/>
              <a:t>/</a:t>
            </a:r>
            <a:r>
              <a:rPr lang="ca-ES" dirty="0" err="1" smtClean="0"/>
              <a:t>collections</a:t>
            </a:r>
            <a:r>
              <a:rPr lang="ca-ES" dirty="0" smtClean="0"/>
              <a:t>/{</a:t>
            </a:r>
            <a:r>
              <a:rPr lang="ca-ES" dirty="0" err="1" smtClean="0"/>
              <a:t>collectionId</a:t>
            </a:r>
            <a:r>
              <a:rPr lang="ca-ES" dirty="0" smtClean="0"/>
              <a:t>}/</a:t>
            </a:r>
            <a:r>
              <a:rPr lang="ca-ES" dirty="0" err="1" smtClean="0"/>
              <a:t>map</a:t>
            </a:r>
            <a:r>
              <a:rPr lang="ca-ES" dirty="0" smtClean="0"/>
              <a:t>/{</a:t>
            </a:r>
            <a:r>
              <a:rPr lang="ca-ES" dirty="0" err="1" smtClean="0"/>
              <a:t>styleId</a:t>
            </a:r>
            <a:r>
              <a:rPr lang="ca-ES" dirty="0" smtClean="0"/>
              <a:t>}/</a:t>
            </a:r>
            <a:r>
              <a:rPr lang="ca-ES" dirty="0" err="1" smtClean="0"/>
              <a:t>tiles</a:t>
            </a:r>
            <a:r>
              <a:rPr lang="ca-ES" dirty="0" smtClean="0"/>
              <a:t>  "Requerir</a:t>
            </a:r>
            <a:r>
              <a:rPr lang="ca-ES" baseline="0" dirty="0" smtClean="0"/>
              <a:t> que tots els estils es tallin igual."</a:t>
            </a:r>
          </a:p>
          <a:p>
            <a:pPr defTabSz="907451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ca-ES" dirty="0" smtClean="0"/>
              <a:t>/</a:t>
            </a:r>
            <a:r>
              <a:rPr lang="ca-ES" dirty="0" err="1" smtClean="0"/>
              <a:t>collections</a:t>
            </a:r>
            <a:r>
              <a:rPr lang="ca-ES" dirty="0" smtClean="0"/>
              <a:t>/{</a:t>
            </a:r>
            <a:r>
              <a:rPr lang="ca-ES" dirty="0" err="1" smtClean="0"/>
              <a:t>collectionId</a:t>
            </a:r>
            <a:r>
              <a:rPr lang="ca-ES" dirty="0" smtClean="0"/>
              <a:t>}/</a:t>
            </a:r>
            <a:r>
              <a:rPr lang="ca-ES" dirty="0" err="1" smtClean="0"/>
              <a:t>tiles</a:t>
            </a:r>
            <a:r>
              <a:rPr lang="ca-ES" dirty="0" smtClean="0"/>
              <a:t>  </a:t>
            </a:r>
          </a:p>
          <a:p>
            <a:pPr defTabSz="907451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ca-ES" dirty="0" smtClean="0"/>
              <a:t>/time/20201213/</a:t>
            </a:r>
            <a:r>
              <a:rPr lang="ca-ES" dirty="0" err="1" smtClean="0"/>
              <a:t>elevation</a:t>
            </a:r>
            <a:r>
              <a:rPr lang="ca-ES" dirty="0" smtClean="0"/>
              <a:t>/123/</a:t>
            </a:r>
            <a:r>
              <a:rPr lang="ca-ES" dirty="0" err="1" smtClean="0"/>
              <a:t>dim</a:t>
            </a:r>
            <a:r>
              <a:rPr lang="ca-ES" dirty="0" smtClean="0"/>
              <a:t>_</a:t>
            </a:r>
            <a:r>
              <a:rPr lang="ca-ES" dirty="0" err="1" smtClean="0"/>
              <a:t>band</a:t>
            </a:r>
            <a:r>
              <a:rPr lang="ca-ES" dirty="0" smtClean="0"/>
              <a:t>/3/</a:t>
            </a:r>
            <a:r>
              <a:rPr lang="ca-ES" dirty="0" err="1" smtClean="0"/>
              <a:t>map</a:t>
            </a:r>
            <a:r>
              <a:rPr lang="ca-ES" dirty="0" smtClean="0"/>
              <a:t>/{</a:t>
            </a:r>
            <a:r>
              <a:rPr lang="ca-ES" dirty="0" err="1" smtClean="0"/>
              <a:t>styleId</a:t>
            </a:r>
            <a:r>
              <a:rPr lang="ca-ES" dirty="0" smtClean="0"/>
              <a:t>}/{</a:t>
            </a:r>
            <a:r>
              <a:rPr lang="ca-ES" dirty="0" err="1" smtClean="0"/>
              <a:t>crsId</a:t>
            </a:r>
            <a:r>
              <a:rPr lang="ca-ES" dirty="0" smtClean="0"/>
              <a:t>}</a:t>
            </a:r>
            <a:r>
              <a:rPr lang="ca-ES" baseline="0" dirty="0" smtClean="0"/>
              <a:t>?</a:t>
            </a:r>
            <a:r>
              <a:rPr lang="ca-ES" baseline="0" dirty="0" err="1" smtClean="0"/>
              <a:t>bbox</a:t>
            </a:r>
            <a:r>
              <a:rPr lang="ca-ES" baseline="0" dirty="0" smtClean="0"/>
              <a:t>=</a:t>
            </a:r>
            <a:r>
              <a:rPr lang="ca-ES" baseline="0" dirty="0" err="1" smtClean="0"/>
              <a:t>width</a:t>
            </a:r>
            <a:r>
              <a:rPr lang="ca-ES" baseline="0" dirty="0" smtClean="0"/>
              <a:t>=</a:t>
            </a:r>
            <a:r>
              <a:rPr lang="ca-ES" baseline="0" dirty="0" err="1" smtClean="0"/>
              <a:t>height</a:t>
            </a:r>
            <a:r>
              <a:rPr lang="ca-ES" baseline="0" dirty="0" smtClean="0"/>
              <a:t>=</a:t>
            </a:r>
          </a:p>
          <a:p>
            <a:pPr defTabSz="907451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ca-ES" dirty="0" smtClean="0"/>
              <a:t>/</a:t>
            </a:r>
            <a:r>
              <a:rPr lang="ca-ES" dirty="0" err="1" smtClean="0"/>
              <a:t>map</a:t>
            </a:r>
            <a:r>
              <a:rPr lang="ca-ES" dirty="0" smtClean="0"/>
              <a:t>/{</a:t>
            </a:r>
            <a:r>
              <a:rPr lang="ca-ES" dirty="0" err="1" smtClean="0"/>
              <a:t>styleId</a:t>
            </a:r>
            <a:r>
              <a:rPr lang="ca-ES" dirty="0" smtClean="0"/>
              <a:t>}/</a:t>
            </a:r>
            <a:r>
              <a:rPr lang="ca-ES" dirty="0" err="1" smtClean="0"/>
              <a:t>tiles</a:t>
            </a:r>
            <a:endParaRPr lang="ca-ES" baseline="0" dirty="0" smtClean="0"/>
          </a:p>
          <a:p>
            <a:pPr defTabSz="907451" eaLnBrk="0" fontAlgn="base" hangingPunct="0">
              <a:spcBef>
                <a:spcPct val="30000"/>
              </a:spcBef>
              <a:spcAft>
                <a:spcPct val="0"/>
              </a:spcAft>
            </a:pPr>
            <a:endParaRPr lang="ca-ES" baseline="0" dirty="0" smtClean="0"/>
          </a:p>
          <a:p>
            <a:pPr defTabSz="907451" eaLnBrk="0" fontAlgn="base" hangingPunct="0">
              <a:spcBef>
                <a:spcPct val="30000"/>
              </a:spcBef>
              <a:spcAft>
                <a:spcPct val="0"/>
              </a:spcAft>
            </a:pPr>
            <a:endParaRPr lang="ca-ES" baseline="0" dirty="0" smtClean="0"/>
          </a:p>
          <a:p>
            <a:endParaRPr lang="ca-ES" baseline="0" dirty="0" smtClean="0"/>
          </a:p>
          <a:p>
            <a:endParaRPr lang="ca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07757-5B2B-4E17-8D44-ABF3641F88DB}" type="slidenum">
              <a:rPr lang="ca-ES" smtClean="0"/>
              <a:pPr/>
              <a:t>9</a:t>
            </a:fld>
            <a:endParaRPr lang="ca-E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a-ES" dirty="0" smtClean="0"/>
              <a:t>/</a:t>
            </a:r>
            <a:r>
              <a:rPr lang="ca-ES" dirty="0" err="1" smtClean="0"/>
              <a:t>collections</a:t>
            </a:r>
            <a:r>
              <a:rPr lang="ca-ES" dirty="0" smtClean="0"/>
              <a:t>/{</a:t>
            </a:r>
            <a:r>
              <a:rPr lang="ca-ES" dirty="0" err="1" smtClean="0"/>
              <a:t>collectionId</a:t>
            </a:r>
            <a:r>
              <a:rPr lang="ca-ES" dirty="0" smtClean="0"/>
              <a:t>}/time/20201213/</a:t>
            </a:r>
            <a:r>
              <a:rPr lang="ca-ES" dirty="0" err="1" smtClean="0"/>
              <a:t>elevation</a:t>
            </a:r>
            <a:r>
              <a:rPr lang="ca-ES" dirty="0" smtClean="0"/>
              <a:t>/123/</a:t>
            </a:r>
            <a:r>
              <a:rPr lang="ca-ES" dirty="0" err="1" smtClean="0"/>
              <a:t>map</a:t>
            </a:r>
            <a:r>
              <a:rPr lang="ca-ES" dirty="0" smtClean="0"/>
              <a:t>/{</a:t>
            </a:r>
            <a:r>
              <a:rPr lang="ca-ES" dirty="0" err="1" smtClean="0"/>
              <a:t>styleId</a:t>
            </a:r>
            <a:r>
              <a:rPr lang="ca-ES" dirty="0" smtClean="0"/>
              <a:t>}/{</a:t>
            </a:r>
            <a:r>
              <a:rPr lang="ca-ES" dirty="0" err="1" smtClean="0"/>
              <a:t>crsId</a:t>
            </a:r>
            <a:r>
              <a:rPr lang="ca-ES" dirty="0" smtClean="0"/>
              <a:t>}</a:t>
            </a:r>
            <a:r>
              <a:rPr lang="ca-ES" baseline="0" dirty="0" smtClean="0"/>
              <a:t>?</a:t>
            </a:r>
            <a:r>
              <a:rPr lang="ca-ES" baseline="0" dirty="0" err="1" smtClean="0"/>
              <a:t>bbox</a:t>
            </a:r>
            <a:r>
              <a:rPr lang="ca-ES" baseline="0" dirty="0" smtClean="0"/>
              <a:t>=</a:t>
            </a:r>
            <a:r>
              <a:rPr lang="ca-ES" baseline="0" dirty="0" err="1" smtClean="0"/>
              <a:t>width</a:t>
            </a:r>
            <a:r>
              <a:rPr lang="ca-ES" baseline="0" dirty="0" smtClean="0"/>
              <a:t>=</a:t>
            </a:r>
            <a:r>
              <a:rPr lang="ca-ES" baseline="0" dirty="0" err="1" smtClean="0"/>
              <a:t>height</a:t>
            </a:r>
            <a:r>
              <a:rPr lang="ca-ES" baseline="0" dirty="0" smtClean="0"/>
              <a:t>=</a:t>
            </a:r>
          </a:p>
          <a:p>
            <a:pPr defTabSz="907451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ca-ES" dirty="0" smtClean="0"/>
              <a:t>/</a:t>
            </a:r>
            <a:r>
              <a:rPr lang="ca-ES" dirty="0" err="1" smtClean="0"/>
              <a:t>collections</a:t>
            </a:r>
            <a:r>
              <a:rPr lang="ca-ES" dirty="0" smtClean="0"/>
              <a:t>/{</a:t>
            </a:r>
            <a:r>
              <a:rPr lang="ca-ES" dirty="0" err="1" smtClean="0"/>
              <a:t>collectionId</a:t>
            </a:r>
            <a:r>
              <a:rPr lang="ca-ES" dirty="0" smtClean="0"/>
              <a:t>}/</a:t>
            </a:r>
            <a:r>
              <a:rPr lang="ca-ES" dirty="0" err="1" smtClean="0"/>
              <a:t>map</a:t>
            </a:r>
            <a:r>
              <a:rPr lang="ca-ES" dirty="0" smtClean="0"/>
              <a:t>/{</a:t>
            </a:r>
            <a:r>
              <a:rPr lang="ca-ES" dirty="0" err="1" smtClean="0"/>
              <a:t>styleId</a:t>
            </a:r>
            <a:r>
              <a:rPr lang="ca-ES" dirty="0" smtClean="0"/>
              <a:t>}?</a:t>
            </a:r>
            <a:r>
              <a:rPr lang="ca-ES" dirty="0" err="1" smtClean="0"/>
              <a:t>crs</a:t>
            </a:r>
            <a:r>
              <a:rPr lang="ca-ES" dirty="0" smtClean="0"/>
              <a:t>=</a:t>
            </a:r>
            <a:r>
              <a:rPr lang="ca-ES" baseline="0" dirty="0" err="1" smtClean="0"/>
              <a:t>bbox</a:t>
            </a:r>
            <a:r>
              <a:rPr lang="ca-ES" baseline="0" dirty="0" smtClean="0"/>
              <a:t>=</a:t>
            </a:r>
            <a:r>
              <a:rPr lang="ca-ES" baseline="0" dirty="0" err="1" smtClean="0"/>
              <a:t>width</a:t>
            </a:r>
            <a:r>
              <a:rPr lang="ca-ES" baseline="0" dirty="0" smtClean="0"/>
              <a:t>=</a:t>
            </a:r>
            <a:r>
              <a:rPr lang="ca-ES" baseline="0" dirty="0" err="1" smtClean="0"/>
              <a:t>height</a:t>
            </a:r>
            <a:r>
              <a:rPr lang="ca-ES" baseline="0" dirty="0" smtClean="0"/>
              <a:t>=</a:t>
            </a:r>
          </a:p>
          <a:p>
            <a:pPr defTabSz="907451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ca-ES" dirty="0" smtClean="0"/>
              <a:t>/</a:t>
            </a:r>
            <a:r>
              <a:rPr lang="ca-ES" dirty="0" err="1" smtClean="0"/>
              <a:t>collections</a:t>
            </a:r>
            <a:r>
              <a:rPr lang="ca-ES" dirty="0" smtClean="0"/>
              <a:t>/{</a:t>
            </a:r>
            <a:r>
              <a:rPr lang="ca-ES" dirty="0" err="1" smtClean="0"/>
              <a:t>collectionId</a:t>
            </a:r>
            <a:r>
              <a:rPr lang="ca-ES" dirty="0" smtClean="0"/>
              <a:t>}/</a:t>
            </a:r>
            <a:r>
              <a:rPr lang="ca-ES" dirty="0" err="1" smtClean="0"/>
              <a:t>map</a:t>
            </a:r>
            <a:r>
              <a:rPr lang="ca-ES" dirty="0" smtClean="0"/>
              <a:t>/{</a:t>
            </a:r>
            <a:r>
              <a:rPr lang="ca-ES" dirty="0" err="1" smtClean="0"/>
              <a:t>styleId</a:t>
            </a:r>
            <a:r>
              <a:rPr lang="ca-ES" dirty="0" smtClean="0"/>
              <a:t>}/</a:t>
            </a:r>
            <a:r>
              <a:rPr lang="ca-ES" dirty="0" err="1" smtClean="0"/>
              <a:t>tiles</a:t>
            </a:r>
            <a:r>
              <a:rPr lang="ca-ES" dirty="0" smtClean="0"/>
              <a:t>  "Requerir</a:t>
            </a:r>
            <a:r>
              <a:rPr lang="ca-ES" baseline="0" dirty="0" smtClean="0"/>
              <a:t> que tots els estils es tallin igual."</a:t>
            </a:r>
          </a:p>
          <a:p>
            <a:pPr defTabSz="907451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ca-ES" dirty="0" smtClean="0"/>
              <a:t>/</a:t>
            </a:r>
            <a:r>
              <a:rPr lang="ca-ES" dirty="0" err="1" smtClean="0"/>
              <a:t>collections</a:t>
            </a:r>
            <a:r>
              <a:rPr lang="ca-ES" dirty="0" smtClean="0"/>
              <a:t>/{</a:t>
            </a:r>
            <a:r>
              <a:rPr lang="ca-ES" dirty="0" err="1" smtClean="0"/>
              <a:t>collectionId</a:t>
            </a:r>
            <a:r>
              <a:rPr lang="ca-ES" dirty="0" smtClean="0"/>
              <a:t>}/</a:t>
            </a:r>
            <a:r>
              <a:rPr lang="ca-ES" dirty="0" err="1" smtClean="0"/>
              <a:t>tiles</a:t>
            </a:r>
            <a:r>
              <a:rPr lang="ca-ES" dirty="0" smtClean="0"/>
              <a:t>  </a:t>
            </a:r>
          </a:p>
          <a:p>
            <a:pPr defTabSz="907451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ca-ES" dirty="0" smtClean="0"/>
              <a:t>/time/20201213/</a:t>
            </a:r>
            <a:r>
              <a:rPr lang="ca-ES" dirty="0" err="1" smtClean="0"/>
              <a:t>elevation</a:t>
            </a:r>
            <a:r>
              <a:rPr lang="ca-ES" dirty="0" smtClean="0"/>
              <a:t>/123/</a:t>
            </a:r>
            <a:r>
              <a:rPr lang="ca-ES" dirty="0" err="1" smtClean="0"/>
              <a:t>dim</a:t>
            </a:r>
            <a:r>
              <a:rPr lang="ca-ES" dirty="0" smtClean="0"/>
              <a:t>_</a:t>
            </a:r>
            <a:r>
              <a:rPr lang="ca-ES" dirty="0" err="1" smtClean="0"/>
              <a:t>band</a:t>
            </a:r>
            <a:r>
              <a:rPr lang="ca-ES" dirty="0" smtClean="0"/>
              <a:t>/3/</a:t>
            </a:r>
            <a:r>
              <a:rPr lang="ca-ES" dirty="0" err="1" smtClean="0"/>
              <a:t>map</a:t>
            </a:r>
            <a:r>
              <a:rPr lang="ca-ES" dirty="0" smtClean="0"/>
              <a:t>/{</a:t>
            </a:r>
            <a:r>
              <a:rPr lang="ca-ES" dirty="0" err="1" smtClean="0"/>
              <a:t>styleId</a:t>
            </a:r>
            <a:r>
              <a:rPr lang="ca-ES" dirty="0" smtClean="0"/>
              <a:t>}/{</a:t>
            </a:r>
            <a:r>
              <a:rPr lang="ca-ES" dirty="0" err="1" smtClean="0"/>
              <a:t>crsId</a:t>
            </a:r>
            <a:r>
              <a:rPr lang="ca-ES" dirty="0" smtClean="0"/>
              <a:t>}</a:t>
            </a:r>
            <a:r>
              <a:rPr lang="ca-ES" baseline="0" dirty="0" smtClean="0"/>
              <a:t>?</a:t>
            </a:r>
            <a:r>
              <a:rPr lang="ca-ES" baseline="0" dirty="0" err="1" smtClean="0"/>
              <a:t>bbox</a:t>
            </a:r>
            <a:r>
              <a:rPr lang="ca-ES" baseline="0" dirty="0" smtClean="0"/>
              <a:t>=</a:t>
            </a:r>
            <a:r>
              <a:rPr lang="ca-ES" baseline="0" dirty="0" err="1" smtClean="0"/>
              <a:t>width</a:t>
            </a:r>
            <a:r>
              <a:rPr lang="ca-ES" baseline="0" dirty="0" smtClean="0"/>
              <a:t>=</a:t>
            </a:r>
            <a:r>
              <a:rPr lang="ca-ES" baseline="0" dirty="0" err="1" smtClean="0"/>
              <a:t>height</a:t>
            </a:r>
            <a:r>
              <a:rPr lang="ca-ES" baseline="0" dirty="0" smtClean="0"/>
              <a:t>=</a:t>
            </a:r>
          </a:p>
          <a:p>
            <a:pPr defTabSz="907451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ca-ES" dirty="0" smtClean="0"/>
              <a:t>/</a:t>
            </a:r>
            <a:r>
              <a:rPr lang="ca-ES" dirty="0" err="1" smtClean="0"/>
              <a:t>map</a:t>
            </a:r>
            <a:r>
              <a:rPr lang="ca-ES" dirty="0" smtClean="0"/>
              <a:t>/{</a:t>
            </a:r>
            <a:r>
              <a:rPr lang="ca-ES" dirty="0" err="1" smtClean="0"/>
              <a:t>styleId</a:t>
            </a:r>
            <a:r>
              <a:rPr lang="ca-ES" dirty="0" smtClean="0"/>
              <a:t>}/</a:t>
            </a:r>
            <a:r>
              <a:rPr lang="ca-ES" dirty="0" err="1" smtClean="0"/>
              <a:t>tiles</a:t>
            </a:r>
            <a:endParaRPr lang="ca-ES" baseline="0" dirty="0" smtClean="0"/>
          </a:p>
          <a:p>
            <a:pPr defTabSz="907451" eaLnBrk="0" fontAlgn="base" hangingPunct="0">
              <a:spcBef>
                <a:spcPct val="30000"/>
              </a:spcBef>
              <a:spcAft>
                <a:spcPct val="0"/>
              </a:spcAft>
            </a:pPr>
            <a:endParaRPr lang="ca-ES" baseline="0" dirty="0" smtClean="0"/>
          </a:p>
          <a:p>
            <a:pPr defTabSz="907451" eaLnBrk="0" fontAlgn="base" hangingPunct="0">
              <a:spcBef>
                <a:spcPct val="30000"/>
              </a:spcBef>
              <a:spcAft>
                <a:spcPct val="0"/>
              </a:spcAft>
            </a:pPr>
            <a:endParaRPr lang="ca-ES" baseline="0" dirty="0" smtClean="0"/>
          </a:p>
          <a:p>
            <a:endParaRPr lang="ca-ES" baseline="0" dirty="0" smtClean="0"/>
          </a:p>
          <a:p>
            <a:endParaRPr lang="ca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07757-5B2B-4E17-8D44-ABF3641F88DB}" type="slidenum">
              <a:rPr lang="ca-ES" smtClean="0"/>
              <a:pPr/>
              <a:t>11</a:t>
            </a:fld>
            <a:endParaRPr lang="ca-E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a-ES" dirty="0" smtClean="0"/>
              <a:t>/</a:t>
            </a:r>
            <a:r>
              <a:rPr lang="ca-ES" dirty="0" err="1" smtClean="0"/>
              <a:t>collections</a:t>
            </a:r>
            <a:r>
              <a:rPr lang="ca-ES" dirty="0" smtClean="0"/>
              <a:t>/{</a:t>
            </a:r>
            <a:r>
              <a:rPr lang="ca-ES" dirty="0" err="1" smtClean="0"/>
              <a:t>collectionId</a:t>
            </a:r>
            <a:r>
              <a:rPr lang="ca-ES" dirty="0" smtClean="0"/>
              <a:t>}/time/20201213/</a:t>
            </a:r>
            <a:r>
              <a:rPr lang="ca-ES" dirty="0" err="1" smtClean="0"/>
              <a:t>elevation</a:t>
            </a:r>
            <a:r>
              <a:rPr lang="ca-ES" dirty="0" smtClean="0"/>
              <a:t>/123/</a:t>
            </a:r>
            <a:r>
              <a:rPr lang="ca-ES" dirty="0" err="1" smtClean="0"/>
              <a:t>map</a:t>
            </a:r>
            <a:r>
              <a:rPr lang="ca-ES" dirty="0" smtClean="0"/>
              <a:t>/{</a:t>
            </a:r>
            <a:r>
              <a:rPr lang="ca-ES" dirty="0" err="1" smtClean="0"/>
              <a:t>styleId</a:t>
            </a:r>
            <a:r>
              <a:rPr lang="ca-ES" dirty="0" smtClean="0"/>
              <a:t>}/{</a:t>
            </a:r>
            <a:r>
              <a:rPr lang="ca-ES" dirty="0" err="1" smtClean="0"/>
              <a:t>crsId</a:t>
            </a:r>
            <a:r>
              <a:rPr lang="ca-ES" dirty="0" smtClean="0"/>
              <a:t>}</a:t>
            </a:r>
            <a:r>
              <a:rPr lang="ca-ES" baseline="0" dirty="0" smtClean="0"/>
              <a:t>?</a:t>
            </a:r>
            <a:r>
              <a:rPr lang="ca-ES" baseline="0" dirty="0" err="1" smtClean="0"/>
              <a:t>bbox</a:t>
            </a:r>
            <a:r>
              <a:rPr lang="ca-ES" baseline="0" dirty="0" smtClean="0"/>
              <a:t>=</a:t>
            </a:r>
            <a:r>
              <a:rPr lang="ca-ES" baseline="0" dirty="0" err="1" smtClean="0"/>
              <a:t>width</a:t>
            </a:r>
            <a:r>
              <a:rPr lang="ca-ES" baseline="0" dirty="0" smtClean="0"/>
              <a:t>=</a:t>
            </a:r>
            <a:r>
              <a:rPr lang="ca-ES" baseline="0" dirty="0" err="1" smtClean="0"/>
              <a:t>height</a:t>
            </a:r>
            <a:r>
              <a:rPr lang="ca-ES" baseline="0" dirty="0" smtClean="0"/>
              <a:t>=</a:t>
            </a:r>
          </a:p>
          <a:p>
            <a:pPr defTabSz="907451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ca-ES" dirty="0" smtClean="0"/>
              <a:t>/</a:t>
            </a:r>
            <a:r>
              <a:rPr lang="ca-ES" dirty="0" err="1" smtClean="0"/>
              <a:t>collections</a:t>
            </a:r>
            <a:r>
              <a:rPr lang="ca-ES" dirty="0" smtClean="0"/>
              <a:t>/{</a:t>
            </a:r>
            <a:r>
              <a:rPr lang="ca-ES" dirty="0" err="1" smtClean="0"/>
              <a:t>collectionId</a:t>
            </a:r>
            <a:r>
              <a:rPr lang="ca-ES" dirty="0" smtClean="0"/>
              <a:t>}/</a:t>
            </a:r>
            <a:r>
              <a:rPr lang="ca-ES" dirty="0" err="1" smtClean="0"/>
              <a:t>map</a:t>
            </a:r>
            <a:r>
              <a:rPr lang="ca-ES" dirty="0" smtClean="0"/>
              <a:t>/{</a:t>
            </a:r>
            <a:r>
              <a:rPr lang="ca-ES" dirty="0" err="1" smtClean="0"/>
              <a:t>styleId</a:t>
            </a:r>
            <a:r>
              <a:rPr lang="ca-ES" dirty="0" smtClean="0"/>
              <a:t>}?</a:t>
            </a:r>
            <a:r>
              <a:rPr lang="ca-ES" dirty="0" err="1" smtClean="0"/>
              <a:t>crs</a:t>
            </a:r>
            <a:r>
              <a:rPr lang="ca-ES" dirty="0" smtClean="0"/>
              <a:t>=</a:t>
            </a:r>
            <a:r>
              <a:rPr lang="ca-ES" baseline="0" dirty="0" err="1" smtClean="0"/>
              <a:t>bbox</a:t>
            </a:r>
            <a:r>
              <a:rPr lang="ca-ES" baseline="0" dirty="0" smtClean="0"/>
              <a:t>=</a:t>
            </a:r>
            <a:r>
              <a:rPr lang="ca-ES" baseline="0" dirty="0" err="1" smtClean="0"/>
              <a:t>width</a:t>
            </a:r>
            <a:r>
              <a:rPr lang="ca-ES" baseline="0" dirty="0" smtClean="0"/>
              <a:t>=</a:t>
            </a:r>
            <a:r>
              <a:rPr lang="ca-ES" baseline="0" dirty="0" err="1" smtClean="0"/>
              <a:t>height</a:t>
            </a:r>
            <a:r>
              <a:rPr lang="ca-ES" baseline="0" dirty="0" smtClean="0"/>
              <a:t>=</a:t>
            </a:r>
          </a:p>
          <a:p>
            <a:pPr defTabSz="907451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ca-ES" dirty="0" smtClean="0"/>
              <a:t>/</a:t>
            </a:r>
            <a:r>
              <a:rPr lang="ca-ES" dirty="0" err="1" smtClean="0"/>
              <a:t>collections</a:t>
            </a:r>
            <a:r>
              <a:rPr lang="ca-ES" dirty="0" smtClean="0"/>
              <a:t>/{</a:t>
            </a:r>
            <a:r>
              <a:rPr lang="ca-ES" dirty="0" err="1" smtClean="0"/>
              <a:t>collectionId</a:t>
            </a:r>
            <a:r>
              <a:rPr lang="ca-ES" dirty="0" smtClean="0"/>
              <a:t>}/</a:t>
            </a:r>
            <a:r>
              <a:rPr lang="ca-ES" dirty="0" err="1" smtClean="0"/>
              <a:t>map</a:t>
            </a:r>
            <a:r>
              <a:rPr lang="ca-ES" dirty="0" smtClean="0"/>
              <a:t>/{</a:t>
            </a:r>
            <a:r>
              <a:rPr lang="ca-ES" dirty="0" err="1" smtClean="0"/>
              <a:t>styleId</a:t>
            </a:r>
            <a:r>
              <a:rPr lang="ca-ES" dirty="0" smtClean="0"/>
              <a:t>}/</a:t>
            </a:r>
            <a:r>
              <a:rPr lang="ca-ES" dirty="0" err="1" smtClean="0"/>
              <a:t>tiles</a:t>
            </a:r>
            <a:r>
              <a:rPr lang="ca-ES" dirty="0" smtClean="0"/>
              <a:t>  "Requerir</a:t>
            </a:r>
            <a:r>
              <a:rPr lang="ca-ES" baseline="0" dirty="0" smtClean="0"/>
              <a:t> que tots els estils es tallin igual."</a:t>
            </a:r>
          </a:p>
          <a:p>
            <a:pPr defTabSz="907451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ca-ES" dirty="0" smtClean="0"/>
              <a:t>/</a:t>
            </a:r>
            <a:r>
              <a:rPr lang="ca-ES" dirty="0" err="1" smtClean="0"/>
              <a:t>collections</a:t>
            </a:r>
            <a:r>
              <a:rPr lang="ca-ES" dirty="0" smtClean="0"/>
              <a:t>/{</a:t>
            </a:r>
            <a:r>
              <a:rPr lang="ca-ES" dirty="0" err="1" smtClean="0"/>
              <a:t>collectionId</a:t>
            </a:r>
            <a:r>
              <a:rPr lang="ca-ES" dirty="0" smtClean="0"/>
              <a:t>}/</a:t>
            </a:r>
            <a:r>
              <a:rPr lang="ca-ES" dirty="0" err="1" smtClean="0"/>
              <a:t>tiles</a:t>
            </a:r>
            <a:r>
              <a:rPr lang="ca-ES" dirty="0" smtClean="0"/>
              <a:t>  </a:t>
            </a:r>
          </a:p>
          <a:p>
            <a:pPr defTabSz="907451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ca-ES" dirty="0" smtClean="0"/>
              <a:t>/time/20201213/</a:t>
            </a:r>
            <a:r>
              <a:rPr lang="ca-ES" dirty="0" err="1" smtClean="0"/>
              <a:t>elevation</a:t>
            </a:r>
            <a:r>
              <a:rPr lang="ca-ES" dirty="0" smtClean="0"/>
              <a:t>/123/</a:t>
            </a:r>
            <a:r>
              <a:rPr lang="ca-ES" dirty="0" err="1" smtClean="0"/>
              <a:t>dim</a:t>
            </a:r>
            <a:r>
              <a:rPr lang="ca-ES" dirty="0" smtClean="0"/>
              <a:t>_</a:t>
            </a:r>
            <a:r>
              <a:rPr lang="ca-ES" dirty="0" err="1" smtClean="0"/>
              <a:t>band</a:t>
            </a:r>
            <a:r>
              <a:rPr lang="ca-ES" dirty="0" smtClean="0"/>
              <a:t>/3/</a:t>
            </a:r>
            <a:r>
              <a:rPr lang="ca-ES" dirty="0" err="1" smtClean="0"/>
              <a:t>map</a:t>
            </a:r>
            <a:r>
              <a:rPr lang="ca-ES" dirty="0" smtClean="0"/>
              <a:t>/{</a:t>
            </a:r>
            <a:r>
              <a:rPr lang="ca-ES" dirty="0" err="1" smtClean="0"/>
              <a:t>styleId</a:t>
            </a:r>
            <a:r>
              <a:rPr lang="ca-ES" dirty="0" smtClean="0"/>
              <a:t>}/{</a:t>
            </a:r>
            <a:r>
              <a:rPr lang="ca-ES" dirty="0" err="1" smtClean="0"/>
              <a:t>crsId</a:t>
            </a:r>
            <a:r>
              <a:rPr lang="ca-ES" dirty="0" smtClean="0"/>
              <a:t>}</a:t>
            </a:r>
            <a:r>
              <a:rPr lang="ca-ES" baseline="0" dirty="0" smtClean="0"/>
              <a:t>?</a:t>
            </a:r>
            <a:r>
              <a:rPr lang="ca-ES" baseline="0" dirty="0" err="1" smtClean="0"/>
              <a:t>bbox</a:t>
            </a:r>
            <a:r>
              <a:rPr lang="ca-ES" baseline="0" dirty="0" smtClean="0"/>
              <a:t>=</a:t>
            </a:r>
            <a:r>
              <a:rPr lang="ca-ES" baseline="0" dirty="0" err="1" smtClean="0"/>
              <a:t>width</a:t>
            </a:r>
            <a:r>
              <a:rPr lang="ca-ES" baseline="0" dirty="0" smtClean="0"/>
              <a:t>=</a:t>
            </a:r>
            <a:r>
              <a:rPr lang="ca-ES" baseline="0" dirty="0" err="1" smtClean="0"/>
              <a:t>height</a:t>
            </a:r>
            <a:r>
              <a:rPr lang="ca-ES" baseline="0" dirty="0" smtClean="0"/>
              <a:t>=</a:t>
            </a:r>
          </a:p>
          <a:p>
            <a:pPr defTabSz="907451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ca-ES" dirty="0" smtClean="0"/>
              <a:t>/</a:t>
            </a:r>
            <a:r>
              <a:rPr lang="ca-ES" dirty="0" err="1" smtClean="0"/>
              <a:t>map</a:t>
            </a:r>
            <a:r>
              <a:rPr lang="ca-ES" dirty="0" smtClean="0"/>
              <a:t>/{</a:t>
            </a:r>
            <a:r>
              <a:rPr lang="ca-ES" dirty="0" err="1" smtClean="0"/>
              <a:t>styleId</a:t>
            </a:r>
            <a:r>
              <a:rPr lang="ca-ES" dirty="0" smtClean="0"/>
              <a:t>}/</a:t>
            </a:r>
            <a:r>
              <a:rPr lang="ca-ES" dirty="0" err="1" smtClean="0"/>
              <a:t>tiles</a:t>
            </a:r>
            <a:endParaRPr lang="ca-ES" baseline="0" dirty="0" smtClean="0"/>
          </a:p>
          <a:p>
            <a:pPr defTabSz="907451" eaLnBrk="0" fontAlgn="base" hangingPunct="0">
              <a:spcBef>
                <a:spcPct val="30000"/>
              </a:spcBef>
              <a:spcAft>
                <a:spcPct val="0"/>
              </a:spcAft>
            </a:pPr>
            <a:endParaRPr lang="ca-ES" baseline="0" dirty="0" smtClean="0"/>
          </a:p>
          <a:p>
            <a:pPr defTabSz="907451" eaLnBrk="0" fontAlgn="base" hangingPunct="0">
              <a:spcBef>
                <a:spcPct val="30000"/>
              </a:spcBef>
              <a:spcAft>
                <a:spcPct val="0"/>
              </a:spcAft>
            </a:pPr>
            <a:endParaRPr lang="ca-ES" baseline="0" dirty="0" smtClean="0"/>
          </a:p>
          <a:p>
            <a:endParaRPr lang="ca-ES" baseline="0" dirty="0" smtClean="0"/>
          </a:p>
          <a:p>
            <a:endParaRPr lang="ca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07757-5B2B-4E17-8D44-ABF3641F88DB}" type="slidenum">
              <a:rPr lang="ca-ES" smtClean="0"/>
              <a:pPr/>
              <a:t>13</a:t>
            </a:fld>
            <a:endParaRPr lang="ca-E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do not hesitate to reach out to OGC or schedule a follow-up. We’re working constantly to change the landscape of location information and want to help your organization get where it needs to go.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|twcamp%5eserp|twgr%5eauthor" TargetMode="Externa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|twcamp%5eserp|twgr%5eautho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xmlns="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926162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xmlns="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xmlns="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xmlns="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10841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xmlns="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xmlns="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4664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xmlns="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xmlns="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xmlns="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xmlns="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xmlns="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E4078097-61A3-3D43-9977-76BBBA5A2C4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963988" y="6553200"/>
            <a:ext cx="42672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Copyright © 2020 Open Geospatial Consortium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="" xmlns:a16="http://schemas.microsoft.com/office/drawing/2014/main" id="{9CC31B8C-D1BF-8D47-A3EB-AE9638A0471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AC7AC4-9ADF-FA4E-BD12-A120307F00ED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3352121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="" xmlns:a16="http://schemas.microsoft.com/office/drawing/2014/main" id="{861899C9-A7D9-8A41-8BF6-12B52BCA40C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963988" y="6553200"/>
            <a:ext cx="42672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Copyright © 2020 Open Geospatial Consortium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="" xmlns:a16="http://schemas.microsoft.com/office/drawing/2014/main" id="{9D0F90CB-730D-4E49-8A2B-9FD2BE0383A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EC6D28-F431-F242-89BC-EC8F239D7822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752959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272879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18480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64615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xmlns="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xmlns="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9">
            <a:alphaModFix amt="85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xmlns="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  <p:sldLayoutId id="2147483716" r:id="rId5"/>
    <p:sldLayoutId id="2147483717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xmlns="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xmlns="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xmlns="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xmlns="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xmlns="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xmlns="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xmlns="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xmlns="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xmlns="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xmlns="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xmlns="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xmlns="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xmlns="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xmlns="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xmlns="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xmlns="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xmlns="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xmlns="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xmlns="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xmlns="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xmlns="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xmlns="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xmlns="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xmlns="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xmlns="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xmlns="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xmlns="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xmlns="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xmlns="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716739B-6975-43ED-8A4D-46C87323EF67}"/>
              </a:ext>
            </a:extLst>
          </p:cNvPr>
          <p:cNvSpPr txBox="1"/>
          <p:nvPr/>
        </p:nvSpPr>
        <p:spPr>
          <a:xfrm>
            <a:off x="153003" y="573239"/>
            <a:ext cx="6715630" cy="2172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Webinar:  OGC API – Maps </a:t>
            </a:r>
            <a:r>
              <a:rPr lang="en-US" sz="2800" b="1" dirty="0" smtClean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Sprint</a:t>
            </a:r>
          </a:p>
          <a:p>
            <a:r>
              <a:rPr lang="en-US" sz="2800" b="1" dirty="0" smtClean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Standard draf</a:t>
            </a:r>
            <a:r>
              <a:rPr lang="en-US" sz="2800" b="1" dirty="0" smtClean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 status.</a:t>
            </a:r>
            <a:endParaRPr lang="en-US" sz="2800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5500"/>
              </a:lnSpc>
            </a:pPr>
            <a:r>
              <a:rPr lang="en-US" sz="2800" b="1" dirty="0" smtClean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Joan Masó</a:t>
            </a:r>
            <a:endParaRPr lang="en-US" sz="2800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4000"/>
              </a:lnSpc>
            </a:pPr>
            <a:r>
              <a:rPr lang="en-US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July, 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0F7618C-23BD-EA47-A2E3-551FC40C0A45}"/>
              </a:ext>
            </a:extLst>
          </p:cNvPr>
          <p:cNvSpPr txBox="1"/>
          <p:nvPr/>
        </p:nvSpPr>
        <p:spPr>
          <a:xfrm>
            <a:off x="153003" y="2580099"/>
            <a:ext cx="1858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#OGCAPI</a:t>
            </a:r>
          </a:p>
        </p:txBody>
      </p:sp>
    </p:spTree>
    <p:extLst>
      <p:ext uri="{BB962C8B-B14F-4D97-AF65-F5344CB8AC3E}">
        <p14:creationId xmlns:p14="http://schemas.microsoft.com/office/powerpoint/2010/main" xmlns="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Do I have to get the whole dataset back?</a:t>
            </a:r>
            <a:endParaRPr lang="en-US" noProof="0"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>
          <a:xfrm>
            <a:off x="334106" y="1162837"/>
            <a:ext cx="10947037" cy="5098113"/>
          </a:xfrm>
        </p:spPr>
        <p:txBody>
          <a:bodyPr>
            <a:normAutofit/>
          </a:bodyPr>
          <a:lstStyle/>
          <a:p>
            <a:r>
              <a:rPr lang="en-US" dirty="0" smtClean="0"/>
              <a:t>We </a:t>
            </a:r>
            <a:r>
              <a:rPr lang="en-US" dirty="0" smtClean="0"/>
              <a:t>can also filter by geospatial data resources</a:t>
            </a:r>
          </a:p>
          <a:p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 smtClean="0"/>
          </a:p>
          <a:p>
            <a:r>
              <a:rPr lang="en-US" dirty="0" smtClean="0"/>
              <a:t>Or we can convert a collection in a map</a:t>
            </a:r>
          </a:p>
          <a:p>
            <a:pPr lvl="1"/>
            <a:r>
              <a:rPr lang="en-US" dirty="0" smtClean="0"/>
              <a:t>Using the tiles API: </a:t>
            </a:r>
            <a:r>
              <a:rPr lang="en-US" dirty="0" smtClean="0"/>
              <a:t>"/collections/</a:t>
            </a:r>
            <a:r>
              <a:rPr lang="en-US" dirty="0" err="1" smtClean="0"/>
              <a:t>hydrography</a:t>
            </a:r>
            <a:r>
              <a:rPr lang="en-US" dirty="0" smtClean="0"/>
              <a:t>/map</a:t>
            </a:r>
            <a:r>
              <a:rPr lang="en-US" dirty="0" smtClean="0"/>
              <a:t>/{</a:t>
            </a:r>
            <a:r>
              <a:rPr lang="en-US" dirty="0" err="1" smtClean="0"/>
              <a:t>styleId</a:t>
            </a:r>
            <a:r>
              <a:rPr lang="en-US" dirty="0" smtClean="0"/>
              <a:t>}/tiles/{</a:t>
            </a:r>
            <a:r>
              <a:rPr lang="en-US" dirty="0" err="1" smtClean="0"/>
              <a:t>tileMatrixSetId</a:t>
            </a:r>
            <a:r>
              <a:rPr lang="en-US" dirty="0" smtClean="0"/>
              <a:t>}/…/{</a:t>
            </a:r>
            <a:r>
              <a:rPr lang="en-US" dirty="0" err="1" smtClean="0"/>
              <a:t>tileCol</a:t>
            </a:r>
            <a:r>
              <a:rPr lang="en-US" dirty="0" smtClean="0"/>
              <a:t>}"</a:t>
            </a:r>
          </a:p>
          <a:p>
            <a:pPr lvl="1"/>
            <a:r>
              <a:rPr lang="en-US" dirty="0" smtClean="0"/>
              <a:t>Using the BBOX extension: </a:t>
            </a:r>
            <a:r>
              <a:rPr lang="en-US" dirty="0" smtClean="0"/>
              <a:t>"</a:t>
            </a:r>
            <a:r>
              <a:rPr lang="en-US" dirty="0" smtClean="0"/>
              <a:t>"/collections/</a:t>
            </a:r>
            <a:r>
              <a:rPr lang="en-US" dirty="0" err="1" smtClean="0"/>
              <a:t>hydrography</a:t>
            </a:r>
            <a:r>
              <a:rPr lang="en-US" dirty="0" smtClean="0"/>
              <a:t>/</a:t>
            </a:r>
            <a:r>
              <a:rPr lang="en-US" dirty="0" smtClean="0"/>
              <a:t>/</a:t>
            </a:r>
            <a:r>
              <a:rPr lang="en-US" dirty="0" smtClean="0"/>
              <a:t>map/{</a:t>
            </a:r>
            <a:r>
              <a:rPr lang="en-US" dirty="0" err="1" smtClean="0"/>
              <a:t>styleId</a:t>
            </a:r>
            <a:r>
              <a:rPr lang="en-US" dirty="0" smtClean="0"/>
              <a:t>}?</a:t>
            </a:r>
            <a:r>
              <a:rPr lang="en-US" dirty="0" err="1" smtClean="0"/>
              <a:t>crs</a:t>
            </a:r>
            <a:r>
              <a:rPr lang="en-US" dirty="0" smtClean="0"/>
              <a:t>=</a:t>
            </a:r>
            <a:r>
              <a:rPr lang="en-US" dirty="0" err="1" smtClean="0"/>
              <a:t>ccc&amp;bbox</a:t>
            </a:r>
            <a:r>
              <a:rPr lang="en-US" dirty="0" smtClean="0"/>
              <a:t>=</a:t>
            </a:r>
            <a:r>
              <a:rPr lang="en-US" dirty="0" err="1" smtClean="0"/>
              <a:t>bbb&amp;width</a:t>
            </a:r>
            <a:r>
              <a:rPr lang="en-US" dirty="0" smtClean="0"/>
              <a:t>…</a:t>
            </a:r>
          </a:p>
          <a:p>
            <a:pPr lvl="1"/>
            <a:endParaRPr lang="en-US" dirty="0" smtClean="0"/>
          </a:p>
        </p:txBody>
      </p:sp>
      <p:pic>
        <p:nvPicPr>
          <p:cNvPr id="6" name="Picture 2" descr="Map View Map Layers Diagram"/>
          <p:cNvPicPr>
            <a:picLocks noChangeAspect="1" noChangeArrowheads="1"/>
          </p:cNvPicPr>
          <p:nvPr/>
        </p:nvPicPr>
        <p:blipFill>
          <a:blip r:embed="rId2"/>
          <a:srcRect r="19621"/>
          <a:stretch>
            <a:fillRect/>
          </a:stretch>
        </p:blipFill>
        <p:spPr bwMode="auto">
          <a:xfrm>
            <a:off x="8793476" y="1459310"/>
            <a:ext cx="2935303" cy="2708653"/>
          </a:xfrm>
          <a:prstGeom prst="rect">
            <a:avLst/>
          </a:prstGeom>
          <a:noFill/>
        </p:spPr>
      </p:pic>
      <p:pic>
        <p:nvPicPr>
          <p:cNvPr id="35842" name="Picture 2" descr="Catalonia river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04618" y="2104803"/>
            <a:ext cx="1629289" cy="1531532"/>
          </a:xfrm>
          <a:prstGeom prst="rect">
            <a:avLst/>
          </a:prstGeom>
          <a:noFill/>
        </p:spPr>
      </p:pic>
      <p:sp>
        <p:nvSpPr>
          <p:cNvPr id="7" name="6 Flecha derecha"/>
          <p:cNvSpPr/>
          <p:nvPr/>
        </p:nvSpPr>
        <p:spPr>
          <a:xfrm flipH="1">
            <a:off x="8059514" y="2732567"/>
            <a:ext cx="903767" cy="361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9" name="238 Conector recto de flecha"/>
          <p:cNvCxnSpPr>
            <a:stCxn id="233" idx="3"/>
            <a:endCxn id="115" idx="0"/>
          </p:cNvCxnSpPr>
          <p:nvPr/>
        </p:nvCxnSpPr>
        <p:spPr>
          <a:xfrm>
            <a:off x="6909792" y="3505200"/>
            <a:ext cx="2113823" cy="17526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61 Conector recto de flecha"/>
          <p:cNvCxnSpPr>
            <a:stCxn id="57" idx="2"/>
            <a:endCxn id="103" idx="0"/>
          </p:cNvCxnSpPr>
          <p:nvPr/>
        </p:nvCxnSpPr>
        <p:spPr>
          <a:xfrm flipH="1">
            <a:off x="2356859" y="3691354"/>
            <a:ext cx="488437" cy="171884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156 Conector recto de flecha"/>
          <p:cNvCxnSpPr>
            <a:stCxn id="233" idx="1"/>
            <a:endCxn id="103" idx="0"/>
          </p:cNvCxnSpPr>
          <p:nvPr/>
        </p:nvCxnSpPr>
        <p:spPr>
          <a:xfrm flipH="1">
            <a:off x="2356859" y="3505200"/>
            <a:ext cx="2647933" cy="19050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6 CuadroTexto"/>
          <p:cNvSpPr txBox="1"/>
          <p:nvPr/>
        </p:nvSpPr>
        <p:spPr>
          <a:xfrm>
            <a:off x="4937787" y="4114800"/>
            <a:ext cx="192021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 smtClean="0"/>
              <a:t>Common </a:t>
            </a:r>
            <a:r>
              <a:rPr lang="en-US" sz="1600" b="0" dirty="0" err="1" smtClean="0"/>
              <a:t>GeoData</a:t>
            </a:r>
            <a:endParaRPr lang="en-US" sz="1600" b="0" dirty="0"/>
          </a:p>
        </p:txBody>
      </p:sp>
      <p:sp>
        <p:nvSpPr>
          <p:cNvPr id="8" name="7 CuadroTexto"/>
          <p:cNvSpPr txBox="1"/>
          <p:nvPr/>
        </p:nvSpPr>
        <p:spPr>
          <a:xfrm>
            <a:off x="2514600" y="4343400"/>
            <a:ext cx="1728192" cy="33855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dirty="0" smtClean="0"/>
              <a:t>Dataset-</a:t>
            </a:r>
            <a:r>
              <a:rPr lang="en-US" sz="1600" b="0" dirty="0" err="1" smtClean="0"/>
              <a:t>tilesets</a:t>
            </a:r>
            <a:endParaRPr lang="en-US" sz="1600" b="0" dirty="0" smtClean="0"/>
          </a:p>
        </p:txBody>
      </p:sp>
      <p:sp>
        <p:nvSpPr>
          <p:cNvPr id="3" name="2 CuadroTexto"/>
          <p:cNvSpPr txBox="1"/>
          <p:nvPr/>
        </p:nvSpPr>
        <p:spPr>
          <a:xfrm>
            <a:off x="2334749" y="990601"/>
            <a:ext cx="1551452" cy="561856"/>
          </a:xfrm>
          <a:prstGeom prst="flowChartAlternateProcess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dirty="0" smtClean="0"/>
              <a:t>Data Tiles</a:t>
            </a:r>
          </a:p>
          <a:p>
            <a:pPr algn="ctr"/>
            <a:r>
              <a:rPr lang="en-US" sz="1100" b="0" dirty="0" smtClean="0"/>
              <a:t>(incl. Vector Tiles)</a:t>
            </a:r>
            <a:endParaRPr lang="en-US" sz="1100" b="0" dirty="0"/>
          </a:p>
        </p:txBody>
      </p:sp>
      <p:sp>
        <p:nvSpPr>
          <p:cNvPr id="4" name="3 CuadroTexto"/>
          <p:cNvSpPr txBox="1"/>
          <p:nvPr/>
        </p:nvSpPr>
        <p:spPr>
          <a:xfrm>
            <a:off x="5486400" y="990600"/>
            <a:ext cx="1152128" cy="374571"/>
          </a:xfrm>
          <a:prstGeom prst="flowChartAlternateProcess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dirty="0" smtClean="0"/>
              <a:t>Map Tiles</a:t>
            </a:r>
          </a:p>
        </p:txBody>
      </p:sp>
      <p:sp>
        <p:nvSpPr>
          <p:cNvPr id="59" name="58 CuadroTexto"/>
          <p:cNvSpPr txBox="1"/>
          <p:nvPr/>
        </p:nvSpPr>
        <p:spPr>
          <a:xfrm>
            <a:off x="8458200" y="3429000"/>
            <a:ext cx="1552939" cy="33855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dirty="0" err="1" smtClean="0"/>
              <a:t>GeoData</a:t>
            </a:r>
            <a:r>
              <a:rPr lang="en-US" sz="1600" b="0" dirty="0" smtClean="0"/>
              <a:t>-map</a:t>
            </a:r>
            <a:endParaRPr lang="en-US" sz="1600" b="0" dirty="0"/>
          </a:p>
        </p:txBody>
      </p:sp>
      <p:sp>
        <p:nvSpPr>
          <p:cNvPr id="115" name="114 CuadroTexto"/>
          <p:cNvSpPr txBox="1"/>
          <p:nvPr/>
        </p:nvSpPr>
        <p:spPr>
          <a:xfrm>
            <a:off x="8001000" y="5257800"/>
            <a:ext cx="2045229" cy="33855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i="1" dirty="0" smtClean="0"/>
              <a:t>Map res. (style)</a:t>
            </a:r>
          </a:p>
        </p:txBody>
      </p:sp>
      <p:cxnSp>
        <p:nvCxnSpPr>
          <p:cNvPr id="117" name="116 Conector recto de flecha"/>
          <p:cNvCxnSpPr>
            <a:stCxn id="59" idx="2"/>
            <a:endCxn id="115" idx="0"/>
          </p:cNvCxnSpPr>
          <p:nvPr/>
        </p:nvCxnSpPr>
        <p:spPr>
          <a:xfrm flipH="1">
            <a:off x="9023615" y="3767554"/>
            <a:ext cx="211055" cy="149024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64 CuadroTexto"/>
          <p:cNvSpPr txBox="1"/>
          <p:nvPr/>
        </p:nvSpPr>
        <p:spPr>
          <a:xfrm>
            <a:off x="4937787" y="5282953"/>
            <a:ext cx="192021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 smtClean="0"/>
              <a:t>Common core</a:t>
            </a:r>
            <a:endParaRPr lang="en-US" sz="1600" b="0" dirty="0"/>
          </a:p>
        </p:txBody>
      </p:sp>
      <p:cxnSp>
        <p:nvCxnSpPr>
          <p:cNvPr id="80" name="79 Conector recto de flecha"/>
          <p:cNvCxnSpPr>
            <a:stCxn id="7" idx="2"/>
            <a:endCxn id="65" idx="0"/>
          </p:cNvCxnSpPr>
          <p:nvPr/>
        </p:nvCxnSpPr>
        <p:spPr>
          <a:xfrm>
            <a:off x="5897894" y="4453354"/>
            <a:ext cx="0" cy="829599"/>
          </a:xfrm>
          <a:prstGeom prst="straightConnector1">
            <a:avLst/>
          </a:prstGeom>
          <a:ln w="28575"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84 CuadroTexto"/>
          <p:cNvSpPr txBox="1"/>
          <p:nvPr/>
        </p:nvSpPr>
        <p:spPr>
          <a:xfrm>
            <a:off x="10591800" y="4038600"/>
            <a:ext cx="1248139" cy="33855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dirty="0" smtClean="0"/>
              <a:t>Maps </a:t>
            </a:r>
            <a:r>
              <a:rPr lang="en-US" sz="1600" b="0" dirty="0" err="1" smtClean="0"/>
              <a:t>BBox</a:t>
            </a:r>
            <a:endParaRPr lang="en-US" sz="1600" b="0" dirty="0"/>
          </a:p>
        </p:txBody>
      </p:sp>
      <p:cxnSp>
        <p:nvCxnSpPr>
          <p:cNvPr id="86" name="85 Conector recto de flecha"/>
          <p:cNvCxnSpPr>
            <a:stCxn id="85" idx="2"/>
            <a:endCxn id="115" idx="0"/>
          </p:cNvCxnSpPr>
          <p:nvPr/>
        </p:nvCxnSpPr>
        <p:spPr>
          <a:xfrm flipH="1">
            <a:off x="9023615" y="4377154"/>
            <a:ext cx="2192255" cy="88064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99 CuadroTexto"/>
          <p:cNvSpPr txBox="1"/>
          <p:nvPr/>
        </p:nvSpPr>
        <p:spPr>
          <a:xfrm>
            <a:off x="152400" y="5257800"/>
            <a:ext cx="1056117" cy="58477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dirty="0" smtClean="0"/>
              <a:t>Tiles </a:t>
            </a:r>
            <a:r>
              <a:rPr lang="en-US" sz="1600" b="0" dirty="0" err="1" smtClean="0"/>
              <a:t>TMXS</a:t>
            </a:r>
            <a:endParaRPr lang="en-US" sz="1600" b="0" dirty="0" smtClean="0"/>
          </a:p>
        </p:txBody>
      </p:sp>
      <p:sp>
        <p:nvSpPr>
          <p:cNvPr id="103" name="102 CuadroTexto"/>
          <p:cNvSpPr txBox="1"/>
          <p:nvPr/>
        </p:nvSpPr>
        <p:spPr>
          <a:xfrm>
            <a:off x="1828800" y="5410200"/>
            <a:ext cx="1056117" cy="33855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i="1" dirty="0" err="1" smtClean="0"/>
              <a:t>Tileset</a:t>
            </a:r>
            <a:endParaRPr lang="en-US" sz="1600" b="0" i="1" dirty="0" smtClean="0"/>
          </a:p>
        </p:txBody>
      </p:sp>
      <p:sp>
        <p:nvSpPr>
          <p:cNvPr id="178" name="177 CuadroTexto"/>
          <p:cNvSpPr txBox="1"/>
          <p:nvPr/>
        </p:nvSpPr>
        <p:spPr>
          <a:xfrm>
            <a:off x="10668000" y="990600"/>
            <a:ext cx="1152128" cy="374571"/>
          </a:xfrm>
          <a:prstGeom prst="flowChartAlternateProcess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dirty="0" smtClean="0"/>
              <a:t>Maps</a:t>
            </a:r>
          </a:p>
        </p:txBody>
      </p:sp>
      <p:cxnSp>
        <p:nvCxnSpPr>
          <p:cNvPr id="179" name="178 Conector recto de flecha"/>
          <p:cNvCxnSpPr>
            <a:stCxn id="178" idx="2"/>
            <a:endCxn id="85" idx="0"/>
          </p:cNvCxnSpPr>
          <p:nvPr/>
        </p:nvCxnSpPr>
        <p:spPr>
          <a:xfrm flipH="1">
            <a:off x="11215870" y="1365171"/>
            <a:ext cx="28194" cy="2673429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43 CuadroTexto"/>
          <p:cNvSpPr txBox="1"/>
          <p:nvPr/>
        </p:nvSpPr>
        <p:spPr>
          <a:xfrm>
            <a:off x="7315200" y="4343400"/>
            <a:ext cx="1728192" cy="33855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dirty="0" smtClean="0"/>
              <a:t>Dataset-map</a:t>
            </a:r>
          </a:p>
        </p:txBody>
      </p:sp>
      <p:cxnSp>
        <p:nvCxnSpPr>
          <p:cNvPr id="45" name="44 Conector recto de flecha"/>
          <p:cNvCxnSpPr>
            <a:stCxn id="44" idx="2"/>
            <a:endCxn id="115" idx="0"/>
          </p:cNvCxnSpPr>
          <p:nvPr/>
        </p:nvCxnSpPr>
        <p:spPr>
          <a:xfrm>
            <a:off x="8179296" y="4681954"/>
            <a:ext cx="844319" cy="57584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38 Rectángulo"/>
          <p:cNvSpPr/>
          <p:nvPr/>
        </p:nvSpPr>
        <p:spPr bwMode="auto">
          <a:xfrm>
            <a:off x="1676400" y="3124200"/>
            <a:ext cx="2895600" cy="2743200"/>
          </a:xfrm>
          <a:prstGeom prst="rect">
            <a:avLst/>
          </a:prstGeom>
          <a:noFill/>
          <a:ln w="28575" cap="flat" cmpd="sng" algn="ctr">
            <a:solidFill>
              <a:srgbClr val="969696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53 CuadroTexto"/>
          <p:cNvSpPr txBox="1"/>
          <p:nvPr/>
        </p:nvSpPr>
        <p:spPr>
          <a:xfrm>
            <a:off x="1447800" y="2743200"/>
            <a:ext cx="1752600" cy="3048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ca-ES" sz="1600" b="0" dirty="0" err="1" smtClean="0"/>
              <a:t>Tiles</a:t>
            </a:r>
            <a:r>
              <a:rPr lang="ca-ES" sz="1600" b="0" dirty="0" smtClean="0"/>
              <a:t> Part 1: </a:t>
            </a:r>
            <a:r>
              <a:rPr lang="ca-ES" sz="1600" b="0" dirty="0" err="1" smtClean="0"/>
              <a:t>core</a:t>
            </a:r>
            <a:endParaRPr lang="es-ES" sz="1600" b="0" dirty="0" err="1" smtClean="0"/>
          </a:p>
        </p:txBody>
      </p:sp>
      <p:sp>
        <p:nvSpPr>
          <p:cNvPr id="58" name="57 Rectángulo"/>
          <p:cNvSpPr/>
          <p:nvPr/>
        </p:nvSpPr>
        <p:spPr bwMode="auto">
          <a:xfrm>
            <a:off x="7162800" y="3276600"/>
            <a:ext cx="3048000" cy="2438400"/>
          </a:xfrm>
          <a:prstGeom prst="rect">
            <a:avLst/>
          </a:prstGeom>
          <a:noFill/>
          <a:ln w="28575" cap="flat" cmpd="sng" algn="ctr">
            <a:solidFill>
              <a:srgbClr val="969696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" name="59 CuadroTexto"/>
          <p:cNvSpPr txBox="1"/>
          <p:nvPr/>
        </p:nvSpPr>
        <p:spPr>
          <a:xfrm>
            <a:off x="8839200" y="2971800"/>
            <a:ext cx="1752600" cy="3048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ca-ES" sz="1600" b="0" dirty="0" err="1" smtClean="0"/>
              <a:t>Maps</a:t>
            </a:r>
            <a:r>
              <a:rPr lang="ca-ES" sz="1600" b="0" dirty="0" smtClean="0"/>
              <a:t> Part 1: </a:t>
            </a:r>
            <a:r>
              <a:rPr lang="ca-ES" sz="1600" b="0" dirty="0" err="1" smtClean="0"/>
              <a:t>core</a:t>
            </a:r>
            <a:endParaRPr lang="es-ES" sz="1600" b="0" dirty="0" err="1" smtClean="0"/>
          </a:p>
        </p:txBody>
      </p:sp>
      <p:sp>
        <p:nvSpPr>
          <p:cNvPr id="73" name="72 Título"/>
          <p:cNvSpPr>
            <a:spLocks noGrp="1"/>
          </p:cNvSpPr>
          <p:nvPr>
            <p:ph type="title"/>
          </p:nvPr>
        </p:nvSpPr>
        <p:spPr>
          <a:xfrm>
            <a:off x="2362201" y="136525"/>
            <a:ext cx="7472362" cy="685800"/>
          </a:xfrm>
        </p:spPr>
        <p:txBody>
          <a:bodyPr/>
          <a:lstStyle/>
          <a:p>
            <a:r>
              <a:rPr lang="en-US" noProof="0" dirty="0" smtClean="0"/>
              <a:t>Modular approach</a:t>
            </a:r>
            <a:endParaRPr lang="en-US" noProof="0" dirty="0"/>
          </a:p>
        </p:txBody>
      </p:sp>
      <p:sp>
        <p:nvSpPr>
          <p:cNvPr id="51" name="50 CuadroTexto"/>
          <p:cNvSpPr txBox="1"/>
          <p:nvPr/>
        </p:nvSpPr>
        <p:spPr>
          <a:xfrm>
            <a:off x="76200" y="4648200"/>
            <a:ext cx="1295400" cy="533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ca-ES" sz="1600" b="0" dirty="0" err="1" smtClean="0"/>
              <a:t>Tiles</a:t>
            </a:r>
            <a:r>
              <a:rPr lang="ca-ES" sz="1600" b="0" dirty="0" smtClean="0"/>
              <a:t> Part </a:t>
            </a:r>
            <a:r>
              <a:rPr lang="ca-ES" sz="1600" b="0" dirty="0" smtClean="0"/>
              <a:t>3: </a:t>
            </a:r>
            <a:endParaRPr lang="ca-ES" sz="1600" b="0" dirty="0" smtClean="0"/>
          </a:p>
          <a:p>
            <a:r>
              <a:rPr lang="ca-ES" sz="1600" b="0" dirty="0" err="1" smtClean="0"/>
              <a:t>more</a:t>
            </a:r>
            <a:r>
              <a:rPr lang="ca-ES" sz="1600" b="0" dirty="0" smtClean="0"/>
              <a:t> TMXS</a:t>
            </a:r>
            <a:endParaRPr lang="es-ES" sz="1600" b="0" dirty="0" err="1" smtClean="0"/>
          </a:p>
        </p:txBody>
      </p:sp>
      <p:sp>
        <p:nvSpPr>
          <p:cNvPr id="52" name="51 Rectángulo"/>
          <p:cNvSpPr/>
          <p:nvPr/>
        </p:nvSpPr>
        <p:spPr bwMode="auto">
          <a:xfrm>
            <a:off x="76200" y="5181600"/>
            <a:ext cx="1295400" cy="762000"/>
          </a:xfrm>
          <a:prstGeom prst="rect">
            <a:avLst/>
          </a:prstGeom>
          <a:noFill/>
          <a:ln w="28575" cap="flat" cmpd="sng" algn="ctr">
            <a:solidFill>
              <a:srgbClr val="969696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1" name="80 Conector recto de flecha"/>
          <p:cNvCxnSpPr>
            <a:stCxn id="57" idx="3"/>
            <a:endCxn id="7" idx="1"/>
          </p:cNvCxnSpPr>
          <p:nvPr/>
        </p:nvCxnSpPr>
        <p:spPr>
          <a:xfrm>
            <a:off x="3709392" y="3522077"/>
            <a:ext cx="1228395" cy="762000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87 Conector recto de flecha"/>
          <p:cNvCxnSpPr>
            <a:stCxn id="8" idx="3"/>
            <a:endCxn id="65" idx="1"/>
          </p:cNvCxnSpPr>
          <p:nvPr/>
        </p:nvCxnSpPr>
        <p:spPr>
          <a:xfrm>
            <a:off x="4242792" y="4512677"/>
            <a:ext cx="694995" cy="939553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56 CuadroTexto"/>
          <p:cNvSpPr txBox="1"/>
          <p:nvPr/>
        </p:nvSpPr>
        <p:spPr>
          <a:xfrm>
            <a:off x="1981200" y="3352800"/>
            <a:ext cx="1728192" cy="33855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dirty="0" err="1" smtClean="0"/>
              <a:t>GeoData-tilesets</a:t>
            </a:r>
            <a:endParaRPr lang="en-US" sz="1600" b="0" dirty="0" smtClean="0"/>
          </a:p>
        </p:txBody>
      </p:sp>
      <p:cxnSp>
        <p:nvCxnSpPr>
          <p:cNvPr id="131" name="130 Conector recto de flecha"/>
          <p:cNvCxnSpPr>
            <a:stCxn id="100" idx="3"/>
            <a:endCxn id="103" idx="1"/>
          </p:cNvCxnSpPr>
          <p:nvPr/>
        </p:nvCxnSpPr>
        <p:spPr>
          <a:xfrm>
            <a:off x="1208517" y="5550188"/>
            <a:ext cx="620283" cy="2928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138 Conector recto de flecha"/>
          <p:cNvCxnSpPr>
            <a:stCxn id="44" idx="1"/>
            <a:endCxn id="65" idx="3"/>
          </p:cNvCxnSpPr>
          <p:nvPr/>
        </p:nvCxnSpPr>
        <p:spPr>
          <a:xfrm flipH="1">
            <a:off x="6858000" y="4512677"/>
            <a:ext cx="457200" cy="939553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141 Conector recto de flecha"/>
          <p:cNvCxnSpPr>
            <a:stCxn id="59" idx="1"/>
            <a:endCxn id="7" idx="3"/>
          </p:cNvCxnSpPr>
          <p:nvPr/>
        </p:nvCxnSpPr>
        <p:spPr>
          <a:xfrm flipH="1">
            <a:off x="6858000" y="3598277"/>
            <a:ext cx="1600200" cy="685800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149 CuadroTexto"/>
          <p:cNvSpPr txBox="1"/>
          <p:nvPr/>
        </p:nvSpPr>
        <p:spPr>
          <a:xfrm>
            <a:off x="4876800" y="6172200"/>
            <a:ext cx="2032992" cy="33855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dirty="0" err="1" smtClean="0"/>
              <a:t>GeoData</a:t>
            </a:r>
            <a:r>
              <a:rPr lang="en-US" sz="1600" b="0" dirty="0" smtClean="0"/>
              <a:t>-selection</a:t>
            </a:r>
          </a:p>
        </p:txBody>
      </p:sp>
      <p:cxnSp>
        <p:nvCxnSpPr>
          <p:cNvPr id="158" name="157 Conector recto de flecha"/>
          <p:cNvCxnSpPr>
            <a:stCxn id="150" idx="1"/>
            <a:endCxn id="8" idx="3"/>
          </p:cNvCxnSpPr>
          <p:nvPr/>
        </p:nvCxnSpPr>
        <p:spPr>
          <a:xfrm flipH="1" flipV="1">
            <a:off x="4242792" y="4512677"/>
            <a:ext cx="634008" cy="1828800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163 Conector recto de flecha"/>
          <p:cNvCxnSpPr>
            <a:stCxn id="150" idx="3"/>
            <a:endCxn id="44" idx="1"/>
          </p:cNvCxnSpPr>
          <p:nvPr/>
        </p:nvCxnSpPr>
        <p:spPr>
          <a:xfrm flipV="1">
            <a:off x="6909792" y="4512677"/>
            <a:ext cx="405408" cy="1828800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199 CuadroTexto"/>
          <p:cNvSpPr txBox="1"/>
          <p:nvPr/>
        </p:nvSpPr>
        <p:spPr>
          <a:xfrm>
            <a:off x="10210800" y="3505200"/>
            <a:ext cx="1752600" cy="3048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ca-ES" sz="1600" b="0" dirty="0" err="1" smtClean="0"/>
              <a:t>Maps</a:t>
            </a:r>
            <a:r>
              <a:rPr lang="ca-ES" sz="1600" b="0" dirty="0" smtClean="0"/>
              <a:t> Part 2: </a:t>
            </a:r>
            <a:r>
              <a:rPr lang="ca-ES" sz="1600" b="0" dirty="0" err="1" smtClean="0"/>
              <a:t>partition</a:t>
            </a:r>
            <a:endParaRPr lang="es-ES" sz="1600" b="0" dirty="0" err="1" smtClean="0"/>
          </a:p>
        </p:txBody>
      </p:sp>
      <p:sp>
        <p:nvSpPr>
          <p:cNvPr id="201" name="200 Rectángulo"/>
          <p:cNvSpPr/>
          <p:nvPr/>
        </p:nvSpPr>
        <p:spPr bwMode="auto">
          <a:xfrm>
            <a:off x="10515600" y="3886200"/>
            <a:ext cx="1447800" cy="685800"/>
          </a:xfrm>
          <a:prstGeom prst="rect">
            <a:avLst/>
          </a:prstGeom>
          <a:noFill/>
          <a:ln w="28575" cap="flat" cmpd="sng" algn="ctr">
            <a:solidFill>
              <a:srgbClr val="969696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2" name="201 CuadroTexto"/>
          <p:cNvSpPr txBox="1"/>
          <p:nvPr/>
        </p:nvSpPr>
        <p:spPr>
          <a:xfrm>
            <a:off x="4800600" y="5715000"/>
            <a:ext cx="1752600" cy="3048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ca-ES" sz="1600" b="0" dirty="0" smtClean="0"/>
              <a:t>Part 0: </a:t>
            </a:r>
            <a:r>
              <a:rPr lang="ca-ES" sz="1600" b="0" dirty="0" err="1" smtClean="0"/>
              <a:t>layers</a:t>
            </a:r>
            <a:endParaRPr lang="es-ES" sz="1600" b="0" dirty="0" err="1" smtClean="0"/>
          </a:p>
        </p:txBody>
      </p:sp>
      <p:sp>
        <p:nvSpPr>
          <p:cNvPr id="203" name="202 Rectángulo"/>
          <p:cNvSpPr/>
          <p:nvPr/>
        </p:nvSpPr>
        <p:spPr bwMode="auto">
          <a:xfrm>
            <a:off x="4800600" y="6019800"/>
            <a:ext cx="2209800" cy="685800"/>
          </a:xfrm>
          <a:prstGeom prst="rect">
            <a:avLst/>
          </a:prstGeom>
          <a:noFill/>
          <a:ln w="28575" cap="flat" cmpd="sng" algn="ctr">
            <a:solidFill>
              <a:srgbClr val="969696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16" name="215 Conector recto de flecha"/>
          <p:cNvCxnSpPr>
            <a:stCxn id="3" idx="2"/>
            <a:endCxn id="39" idx="0"/>
          </p:cNvCxnSpPr>
          <p:nvPr/>
        </p:nvCxnSpPr>
        <p:spPr>
          <a:xfrm>
            <a:off x="3110475" y="1552457"/>
            <a:ext cx="13725" cy="1571743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220 Conector recto de flecha"/>
          <p:cNvCxnSpPr>
            <a:stCxn id="4" idx="2"/>
            <a:endCxn id="233" idx="0"/>
          </p:cNvCxnSpPr>
          <p:nvPr/>
        </p:nvCxnSpPr>
        <p:spPr>
          <a:xfrm flipH="1">
            <a:off x="5957292" y="1365171"/>
            <a:ext cx="105172" cy="1797129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62 Grupo"/>
          <p:cNvGrpSpPr/>
          <p:nvPr/>
        </p:nvGrpSpPr>
        <p:grpSpPr>
          <a:xfrm>
            <a:off x="4166592" y="2781300"/>
            <a:ext cx="2743200" cy="1066800"/>
            <a:chOff x="4267200" y="2057400"/>
            <a:chExt cx="2743200" cy="1066800"/>
          </a:xfrm>
        </p:grpSpPr>
        <p:sp>
          <p:nvSpPr>
            <p:cNvPr id="231" name="230 CuadroTexto"/>
            <p:cNvSpPr txBox="1"/>
            <p:nvPr/>
          </p:nvSpPr>
          <p:spPr>
            <a:xfrm>
              <a:off x="5334000" y="2590800"/>
              <a:ext cx="1552939" cy="338554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0" dirty="0" smtClean="0"/>
                <a:t>Map-</a:t>
              </a:r>
              <a:r>
                <a:rPr lang="en-US" sz="1600" b="0" dirty="0" err="1" smtClean="0"/>
                <a:t>tilesets</a:t>
              </a:r>
              <a:endParaRPr lang="en-US" sz="1600" b="0" dirty="0"/>
            </a:p>
          </p:txBody>
        </p:sp>
        <p:sp>
          <p:nvSpPr>
            <p:cNvPr id="232" name="231 CuadroTexto"/>
            <p:cNvSpPr txBox="1"/>
            <p:nvPr/>
          </p:nvSpPr>
          <p:spPr>
            <a:xfrm>
              <a:off x="4267200" y="2057400"/>
              <a:ext cx="1752600" cy="30480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ca-ES" sz="1600" b="0" dirty="0" err="1" smtClean="0"/>
                <a:t>Tiles</a:t>
              </a:r>
              <a:r>
                <a:rPr lang="ca-ES" sz="1600" b="0" dirty="0" smtClean="0"/>
                <a:t> Part 2: </a:t>
              </a:r>
              <a:r>
                <a:rPr lang="ca-ES" sz="1600" b="0" dirty="0" err="1" smtClean="0"/>
                <a:t>maps</a:t>
              </a:r>
              <a:endParaRPr lang="es-ES" sz="1600" b="0" dirty="0" err="1" smtClean="0"/>
            </a:p>
          </p:txBody>
        </p:sp>
        <p:sp>
          <p:nvSpPr>
            <p:cNvPr id="233" name="232 Rectángulo"/>
            <p:cNvSpPr/>
            <p:nvPr/>
          </p:nvSpPr>
          <p:spPr bwMode="auto">
            <a:xfrm>
              <a:off x="5105400" y="2438400"/>
              <a:ext cx="1905000" cy="685800"/>
            </a:xfrm>
            <a:prstGeom prst="rect">
              <a:avLst/>
            </a:prstGeom>
            <a:noFill/>
            <a:ln w="28575" cap="flat" cmpd="sng" algn="ctr">
              <a:solidFill>
                <a:srgbClr val="96969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235" name="234 Conector recto de flecha"/>
          <p:cNvCxnSpPr>
            <a:stCxn id="8" idx="2"/>
            <a:endCxn id="103" idx="0"/>
          </p:cNvCxnSpPr>
          <p:nvPr/>
        </p:nvCxnSpPr>
        <p:spPr>
          <a:xfrm flipH="1">
            <a:off x="2356859" y="4681954"/>
            <a:ext cx="1021837" cy="72824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</a:t>
            </a:r>
            <a:r>
              <a:rPr lang="en-US" dirty="0" err="1" smtClean="0"/>
              <a:t>GetFeatureInfo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5014678"/>
          </a:xfrm>
        </p:spPr>
        <p:txBody>
          <a:bodyPr/>
          <a:lstStyle/>
          <a:p>
            <a:r>
              <a:rPr lang="en-US" smtClean="0"/>
              <a:t>Adding a /info at the end of a map box subset or a tile subset you will get information about a coordinate or about an area etc</a:t>
            </a:r>
          </a:p>
          <a:p>
            <a:endParaRPr lang="en-US" smtClean="0"/>
          </a:p>
          <a:p>
            <a:r>
              <a:rPr lang="en-US" smtClean="0"/>
              <a:t>This has not been specified yet but is somebody is interested we could to it in the Sprint.</a:t>
            </a:r>
            <a:endParaRPr lang="en-U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2020 Open Geospatial Consortium</a:t>
            </a:r>
            <a:endParaRPr lang="en-U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AC7AC4-9ADF-FA4E-BD12-A120307F00ED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9" name="238 Conector recto de flecha"/>
          <p:cNvCxnSpPr>
            <a:stCxn id="233" idx="3"/>
            <a:endCxn id="115" idx="0"/>
          </p:cNvCxnSpPr>
          <p:nvPr/>
        </p:nvCxnSpPr>
        <p:spPr>
          <a:xfrm>
            <a:off x="6909792" y="3505200"/>
            <a:ext cx="2113823" cy="17526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61 Conector recto de flecha"/>
          <p:cNvCxnSpPr>
            <a:stCxn id="57" idx="2"/>
            <a:endCxn id="103" idx="0"/>
          </p:cNvCxnSpPr>
          <p:nvPr/>
        </p:nvCxnSpPr>
        <p:spPr>
          <a:xfrm flipH="1">
            <a:off x="2356859" y="3691354"/>
            <a:ext cx="488437" cy="171884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156 Conector recto de flecha"/>
          <p:cNvCxnSpPr>
            <a:stCxn id="233" idx="1"/>
            <a:endCxn id="103" idx="0"/>
          </p:cNvCxnSpPr>
          <p:nvPr/>
        </p:nvCxnSpPr>
        <p:spPr>
          <a:xfrm flipH="1">
            <a:off x="2356859" y="3505200"/>
            <a:ext cx="2647933" cy="19050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111 Conector recto de flecha"/>
          <p:cNvCxnSpPr>
            <a:stCxn id="96" idx="2"/>
            <a:endCxn id="115" idx="0"/>
          </p:cNvCxnSpPr>
          <p:nvPr/>
        </p:nvCxnSpPr>
        <p:spPr>
          <a:xfrm>
            <a:off x="8701270" y="2472154"/>
            <a:ext cx="322345" cy="278564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6 CuadroTexto"/>
          <p:cNvSpPr txBox="1"/>
          <p:nvPr/>
        </p:nvSpPr>
        <p:spPr>
          <a:xfrm>
            <a:off x="4937787" y="4114800"/>
            <a:ext cx="192021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 smtClean="0"/>
              <a:t>Common </a:t>
            </a:r>
            <a:r>
              <a:rPr lang="en-US" sz="1600" b="0" dirty="0" err="1" smtClean="0"/>
              <a:t>GeoData</a:t>
            </a:r>
            <a:endParaRPr lang="en-US" sz="1600" b="0" dirty="0"/>
          </a:p>
        </p:txBody>
      </p:sp>
      <p:sp>
        <p:nvSpPr>
          <p:cNvPr id="8" name="7 CuadroTexto"/>
          <p:cNvSpPr txBox="1"/>
          <p:nvPr/>
        </p:nvSpPr>
        <p:spPr>
          <a:xfrm>
            <a:off x="2514600" y="4343400"/>
            <a:ext cx="1728192" cy="33855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dirty="0" smtClean="0"/>
              <a:t>Dataset-</a:t>
            </a:r>
            <a:r>
              <a:rPr lang="en-US" sz="1600" b="0" dirty="0" err="1" smtClean="0"/>
              <a:t>tilesets</a:t>
            </a:r>
            <a:endParaRPr lang="en-US" sz="1600" b="0" dirty="0" smtClean="0"/>
          </a:p>
        </p:txBody>
      </p:sp>
      <p:sp>
        <p:nvSpPr>
          <p:cNvPr id="3" name="2 CuadroTexto"/>
          <p:cNvSpPr txBox="1"/>
          <p:nvPr/>
        </p:nvSpPr>
        <p:spPr>
          <a:xfrm>
            <a:off x="2334749" y="990601"/>
            <a:ext cx="1551452" cy="561856"/>
          </a:xfrm>
          <a:prstGeom prst="flowChartAlternateProcess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dirty="0" smtClean="0"/>
              <a:t>Data Tiles</a:t>
            </a:r>
          </a:p>
          <a:p>
            <a:pPr algn="ctr"/>
            <a:r>
              <a:rPr lang="en-US" sz="1100" b="0" dirty="0" smtClean="0"/>
              <a:t>(incl. Vector Tiles)</a:t>
            </a:r>
            <a:endParaRPr lang="en-US" sz="1100" b="0" dirty="0"/>
          </a:p>
        </p:txBody>
      </p:sp>
      <p:sp>
        <p:nvSpPr>
          <p:cNvPr id="4" name="3 CuadroTexto"/>
          <p:cNvSpPr txBox="1"/>
          <p:nvPr/>
        </p:nvSpPr>
        <p:spPr>
          <a:xfrm>
            <a:off x="5486400" y="990600"/>
            <a:ext cx="1152128" cy="374571"/>
          </a:xfrm>
          <a:prstGeom prst="flowChartAlternateProcess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dirty="0" smtClean="0"/>
              <a:t>Map Tiles</a:t>
            </a:r>
          </a:p>
        </p:txBody>
      </p:sp>
      <p:sp>
        <p:nvSpPr>
          <p:cNvPr id="59" name="58 CuadroTexto"/>
          <p:cNvSpPr txBox="1"/>
          <p:nvPr/>
        </p:nvSpPr>
        <p:spPr>
          <a:xfrm>
            <a:off x="8458200" y="3429000"/>
            <a:ext cx="1552939" cy="33855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dirty="0" err="1" smtClean="0"/>
              <a:t>GeoData</a:t>
            </a:r>
            <a:r>
              <a:rPr lang="en-US" sz="1600" b="0" dirty="0" smtClean="0"/>
              <a:t>-map</a:t>
            </a:r>
            <a:endParaRPr lang="en-US" sz="1600" b="0" dirty="0"/>
          </a:p>
        </p:txBody>
      </p:sp>
      <p:sp>
        <p:nvSpPr>
          <p:cNvPr id="115" name="114 CuadroTexto"/>
          <p:cNvSpPr txBox="1"/>
          <p:nvPr/>
        </p:nvSpPr>
        <p:spPr>
          <a:xfrm>
            <a:off x="8001000" y="5257800"/>
            <a:ext cx="2045229" cy="33855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i="1" dirty="0" smtClean="0"/>
              <a:t>Map res. (style)</a:t>
            </a:r>
          </a:p>
        </p:txBody>
      </p:sp>
      <p:cxnSp>
        <p:nvCxnSpPr>
          <p:cNvPr id="117" name="116 Conector recto de flecha"/>
          <p:cNvCxnSpPr>
            <a:stCxn id="59" idx="2"/>
            <a:endCxn id="115" idx="0"/>
          </p:cNvCxnSpPr>
          <p:nvPr/>
        </p:nvCxnSpPr>
        <p:spPr>
          <a:xfrm flipH="1">
            <a:off x="9023615" y="3767554"/>
            <a:ext cx="211055" cy="149024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64 CuadroTexto"/>
          <p:cNvSpPr txBox="1"/>
          <p:nvPr/>
        </p:nvSpPr>
        <p:spPr>
          <a:xfrm>
            <a:off x="4937787" y="5282953"/>
            <a:ext cx="192021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 smtClean="0"/>
              <a:t>Common core</a:t>
            </a:r>
            <a:endParaRPr lang="en-US" sz="1600" b="0" dirty="0"/>
          </a:p>
        </p:txBody>
      </p:sp>
      <p:cxnSp>
        <p:nvCxnSpPr>
          <p:cNvPr id="80" name="79 Conector recto de flecha"/>
          <p:cNvCxnSpPr>
            <a:stCxn id="7" idx="2"/>
            <a:endCxn id="65" idx="0"/>
          </p:cNvCxnSpPr>
          <p:nvPr/>
        </p:nvCxnSpPr>
        <p:spPr>
          <a:xfrm>
            <a:off x="5897894" y="4453354"/>
            <a:ext cx="0" cy="829599"/>
          </a:xfrm>
          <a:prstGeom prst="straightConnector1">
            <a:avLst/>
          </a:prstGeom>
          <a:ln w="28575"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84 CuadroTexto"/>
          <p:cNvSpPr txBox="1"/>
          <p:nvPr/>
        </p:nvSpPr>
        <p:spPr>
          <a:xfrm>
            <a:off x="10591800" y="4038600"/>
            <a:ext cx="1248139" cy="33855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dirty="0" smtClean="0"/>
              <a:t>Maps </a:t>
            </a:r>
            <a:r>
              <a:rPr lang="en-US" sz="1600" b="0" dirty="0" err="1" smtClean="0"/>
              <a:t>BBox</a:t>
            </a:r>
            <a:endParaRPr lang="en-US" sz="1600" b="0" dirty="0"/>
          </a:p>
        </p:txBody>
      </p:sp>
      <p:cxnSp>
        <p:nvCxnSpPr>
          <p:cNvPr id="86" name="85 Conector recto de flecha"/>
          <p:cNvCxnSpPr>
            <a:stCxn id="85" idx="2"/>
            <a:endCxn id="115" idx="0"/>
          </p:cNvCxnSpPr>
          <p:nvPr/>
        </p:nvCxnSpPr>
        <p:spPr>
          <a:xfrm flipH="1">
            <a:off x="9023615" y="4377154"/>
            <a:ext cx="2192255" cy="88064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95 CuadroTexto"/>
          <p:cNvSpPr txBox="1"/>
          <p:nvPr/>
        </p:nvSpPr>
        <p:spPr>
          <a:xfrm>
            <a:off x="8077200" y="2133600"/>
            <a:ext cx="1248139" cy="33855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dirty="0" smtClean="0"/>
              <a:t>Maps Info</a:t>
            </a:r>
            <a:endParaRPr lang="en-US" sz="1600" b="0" dirty="0"/>
          </a:p>
        </p:txBody>
      </p:sp>
      <p:sp>
        <p:nvSpPr>
          <p:cNvPr id="100" name="99 CuadroTexto"/>
          <p:cNvSpPr txBox="1"/>
          <p:nvPr/>
        </p:nvSpPr>
        <p:spPr>
          <a:xfrm>
            <a:off x="152400" y="5257800"/>
            <a:ext cx="1056117" cy="58477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dirty="0" smtClean="0"/>
              <a:t>Tiles </a:t>
            </a:r>
            <a:r>
              <a:rPr lang="en-US" sz="1600" b="0" dirty="0" err="1" smtClean="0"/>
              <a:t>TMXS</a:t>
            </a:r>
            <a:endParaRPr lang="en-US" sz="1600" b="0" dirty="0" smtClean="0"/>
          </a:p>
        </p:txBody>
      </p:sp>
      <p:sp>
        <p:nvSpPr>
          <p:cNvPr id="103" name="102 CuadroTexto"/>
          <p:cNvSpPr txBox="1"/>
          <p:nvPr/>
        </p:nvSpPr>
        <p:spPr>
          <a:xfrm>
            <a:off x="1828800" y="5410200"/>
            <a:ext cx="1056117" cy="33855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i="1" dirty="0" err="1" smtClean="0"/>
              <a:t>Tileset</a:t>
            </a:r>
            <a:endParaRPr lang="en-US" sz="1600" b="0" i="1" dirty="0" smtClean="0"/>
          </a:p>
        </p:txBody>
      </p:sp>
      <p:sp>
        <p:nvSpPr>
          <p:cNvPr id="178" name="177 CuadroTexto"/>
          <p:cNvSpPr txBox="1"/>
          <p:nvPr/>
        </p:nvSpPr>
        <p:spPr>
          <a:xfrm>
            <a:off x="10668000" y="990600"/>
            <a:ext cx="1152128" cy="374571"/>
          </a:xfrm>
          <a:prstGeom prst="flowChartAlternateProcess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dirty="0" smtClean="0"/>
              <a:t>Maps</a:t>
            </a:r>
          </a:p>
        </p:txBody>
      </p:sp>
      <p:cxnSp>
        <p:nvCxnSpPr>
          <p:cNvPr id="179" name="178 Conector recto de flecha"/>
          <p:cNvCxnSpPr>
            <a:stCxn id="178" idx="2"/>
            <a:endCxn id="85" idx="0"/>
          </p:cNvCxnSpPr>
          <p:nvPr/>
        </p:nvCxnSpPr>
        <p:spPr>
          <a:xfrm flipH="1">
            <a:off x="11215870" y="1365171"/>
            <a:ext cx="28194" cy="2673429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43 CuadroTexto"/>
          <p:cNvSpPr txBox="1"/>
          <p:nvPr/>
        </p:nvSpPr>
        <p:spPr>
          <a:xfrm>
            <a:off x="7315200" y="4343400"/>
            <a:ext cx="1728192" cy="33855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dirty="0" smtClean="0"/>
              <a:t>Dataset-map</a:t>
            </a:r>
          </a:p>
        </p:txBody>
      </p:sp>
      <p:cxnSp>
        <p:nvCxnSpPr>
          <p:cNvPr id="45" name="44 Conector recto de flecha"/>
          <p:cNvCxnSpPr>
            <a:stCxn id="44" idx="2"/>
            <a:endCxn id="115" idx="0"/>
          </p:cNvCxnSpPr>
          <p:nvPr/>
        </p:nvCxnSpPr>
        <p:spPr>
          <a:xfrm>
            <a:off x="8179296" y="4681954"/>
            <a:ext cx="844319" cy="57584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38 Rectángulo"/>
          <p:cNvSpPr/>
          <p:nvPr/>
        </p:nvSpPr>
        <p:spPr bwMode="auto">
          <a:xfrm>
            <a:off x="1676400" y="3124200"/>
            <a:ext cx="2895600" cy="2743200"/>
          </a:xfrm>
          <a:prstGeom prst="rect">
            <a:avLst/>
          </a:prstGeom>
          <a:noFill/>
          <a:ln w="28575" cap="flat" cmpd="sng" algn="ctr">
            <a:solidFill>
              <a:srgbClr val="969696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53 CuadroTexto"/>
          <p:cNvSpPr txBox="1"/>
          <p:nvPr/>
        </p:nvSpPr>
        <p:spPr>
          <a:xfrm>
            <a:off x="1447800" y="2743200"/>
            <a:ext cx="1752600" cy="3048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ca-ES" sz="1600" b="0" dirty="0" err="1" smtClean="0"/>
              <a:t>Tiles</a:t>
            </a:r>
            <a:r>
              <a:rPr lang="ca-ES" sz="1600" b="0" dirty="0" smtClean="0"/>
              <a:t> Part 1: </a:t>
            </a:r>
            <a:r>
              <a:rPr lang="ca-ES" sz="1600" b="0" dirty="0" err="1" smtClean="0"/>
              <a:t>core</a:t>
            </a:r>
            <a:endParaRPr lang="es-ES" sz="1600" b="0" dirty="0" err="1" smtClean="0"/>
          </a:p>
        </p:txBody>
      </p:sp>
      <p:sp>
        <p:nvSpPr>
          <p:cNvPr id="58" name="57 Rectángulo"/>
          <p:cNvSpPr/>
          <p:nvPr/>
        </p:nvSpPr>
        <p:spPr bwMode="auto">
          <a:xfrm>
            <a:off x="7162800" y="3276600"/>
            <a:ext cx="3048000" cy="2438400"/>
          </a:xfrm>
          <a:prstGeom prst="rect">
            <a:avLst/>
          </a:prstGeom>
          <a:noFill/>
          <a:ln w="28575" cap="flat" cmpd="sng" algn="ctr">
            <a:solidFill>
              <a:srgbClr val="969696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" name="59 CuadroTexto"/>
          <p:cNvSpPr txBox="1"/>
          <p:nvPr/>
        </p:nvSpPr>
        <p:spPr>
          <a:xfrm>
            <a:off x="8839200" y="2971800"/>
            <a:ext cx="1752600" cy="3048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ca-ES" sz="1600" b="0" dirty="0" err="1" smtClean="0"/>
              <a:t>Maps</a:t>
            </a:r>
            <a:r>
              <a:rPr lang="ca-ES" sz="1600" b="0" dirty="0" smtClean="0"/>
              <a:t> Part 1: </a:t>
            </a:r>
            <a:r>
              <a:rPr lang="ca-ES" sz="1600" b="0" dirty="0" err="1" smtClean="0"/>
              <a:t>core</a:t>
            </a:r>
            <a:endParaRPr lang="es-ES" sz="1600" b="0" dirty="0" err="1" smtClean="0"/>
          </a:p>
        </p:txBody>
      </p:sp>
      <p:sp>
        <p:nvSpPr>
          <p:cNvPr id="70" name="69 CuadroTexto"/>
          <p:cNvSpPr txBox="1"/>
          <p:nvPr/>
        </p:nvSpPr>
        <p:spPr>
          <a:xfrm>
            <a:off x="7848600" y="1600200"/>
            <a:ext cx="1752600" cy="3048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ca-ES" sz="1600" b="0" dirty="0" err="1" smtClean="0"/>
              <a:t>Maps</a:t>
            </a:r>
            <a:r>
              <a:rPr lang="ca-ES" sz="1600" b="0" dirty="0" smtClean="0"/>
              <a:t> Part 3: </a:t>
            </a:r>
            <a:r>
              <a:rPr lang="ca-ES" sz="1600" b="0" dirty="0" err="1" smtClean="0"/>
              <a:t>info</a:t>
            </a:r>
            <a:endParaRPr lang="es-ES" sz="1600" b="0" dirty="0" err="1" smtClean="0"/>
          </a:p>
        </p:txBody>
      </p:sp>
      <p:sp>
        <p:nvSpPr>
          <p:cNvPr id="71" name="70 Rectángulo"/>
          <p:cNvSpPr/>
          <p:nvPr/>
        </p:nvSpPr>
        <p:spPr bwMode="auto">
          <a:xfrm>
            <a:off x="7924800" y="1981200"/>
            <a:ext cx="1600200" cy="685800"/>
          </a:xfrm>
          <a:prstGeom prst="rect">
            <a:avLst/>
          </a:prstGeom>
          <a:noFill/>
          <a:ln w="28575" cap="flat" cmpd="sng" algn="ctr">
            <a:solidFill>
              <a:srgbClr val="969696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3" name="72 Título"/>
          <p:cNvSpPr>
            <a:spLocks noGrp="1"/>
          </p:cNvSpPr>
          <p:nvPr>
            <p:ph type="title"/>
          </p:nvPr>
        </p:nvSpPr>
        <p:spPr>
          <a:xfrm>
            <a:off x="2362201" y="136525"/>
            <a:ext cx="7472362" cy="685800"/>
          </a:xfrm>
        </p:spPr>
        <p:txBody>
          <a:bodyPr/>
          <a:lstStyle/>
          <a:p>
            <a:r>
              <a:rPr lang="en-US" noProof="0" dirty="0" smtClean="0"/>
              <a:t>Modular approach</a:t>
            </a:r>
            <a:endParaRPr lang="en-US" noProof="0" dirty="0"/>
          </a:p>
        </p:txBody>
      </p:sp>
      <p:sp>
        <p:nvSpPr>
          <p:cNvPr id="51" name="50 CuadroTexto"/>
          <p:cNvSpPr txBox="1"/>
          <p:nvPr/>
        </p:nvSpPr>
        <p:spPr>
          <a:xfrm>
            <a:off x="76200" y="4648200"/>
            <a:ext cx="1295400" cy="533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ca-ES" sz="1600" b="0" dirty="0" err="1" smtClean="0"/>
              <a:t>Tiles</a:t>
            </a:r>
            <a:r>
              <a:rPr lang="ca-ES" sz="1600" b="0" dirty="0" smtClean="0"/>
              <a:t> Part </a:t>
            </a:r>
            <a:r>
              <a:rPr lang="ca-ES" sz="1600" b="0" dirty="0" smtClean="0"/>
              <a:t>3: </a:t>
            </a:r>
            <a:endParaRPr lang="ca-ES" sz="1600" b="0" dirty="0" smtClean="0"/>
          </a:p>
          <a:p>
            <a:r>
              <a:rPr lang="ca-ES" sz="1600" b="0" dirty="0" err="1" smtClean="0"/>
              <a:t>more</a:t>
            </a:r>
            <a:r>
              <a:rPr lang="ca-ES" sz="1600" b="0" dirty="0" smtClean="0"/>
              <a:t> TMXS</a:t>
            </a:r>
            <a:endParaRPr lang="es-ES" sz="1600" b="0" dirty="0" err="1" smtClean="0"/>
          </a:p>
        </p:txBody>
      </p:sp>
      <p:sp>
        <p:nvSpPr>
          <p:cNvPr id="52" name="51 Rectángulo"/>
          <p:cNvSpPr/>
          <p:nvPr/>
        </p:nvSpPr>
        <p:spPr bwMode="auto">
          <a:xfrm>
            <a:off x="76200" y="5181600"/>
            <a:ext cx="1295400" cy="762000"/>
          </a:xfrm>
          <a:prstGeom prst="rect">
            <a:avLst/>
          </a:prstGeom>
          <a:noFill/>
          <a:ln w="28575" cap="flat" cmpd="sng" algn="ctr">
            <a:solidFill>
              <a:srgbClr val="969696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7" name="76 CuadroTexto"/>
          <p:cNvSpPr txBox="1"/>
          <p:nvPr/>
        </p:nvSpPr>
        <p:spPr>
          <a:xfrm>
            <a:off x="1295400" y="2133600"/>
            <a:ext cx="1152128" cy="33855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dirty="0" smtClean="0"/>
              <a:t>Tiles info</a:t>
            </a:r>
          </a:p>
        </p:txBody>
      </p:sp>
      <p:sp>
        <p:nvSpPr>
          <p:cNvPr id="78" name="77 Rectángulo"/>
          <p:cNvSpPr/>
          <p:nvPr/>
        </p:nvSpPr>
        <p:spPr bwMode="auto">
          <a:xfrm>
            <a:off x="1219200" y="1981200"/>
            <a:ext cx="1371600" cy="685800"/>
          </a:xfrm>
          <a:prstGeom prst="rect">
            <a:avLst/>
          </a:prstGeom>
          <a:noFill/>
          <a:ln w="28575" cap="flat" cmpd="sng" algn="ctr">
            <a:solidFill>
              <a:srgbClr val="969696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9" name="78 CuadroTexto"/>
          <p:cNvSpPr txBox="1"/>
          <p:nvPr/>
        </p:nvSpPr>
        <p:spPr>
          <a:xfrm>
            <a:off x="1066800" y="1600200"/>
            <a:ext cx="1676400" cy="3048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ca-ES" sz="1600" b="0" dirty="0" err="1" smtClean="0"/>
              <a:t>Tiles</a:t>
            </a:r>
            <a:r>
              <a:rPr lang="ca-ES" sz="1600" b="0" dirty="0" smtClean="0"/>
              <a:t> Part </a:t>
            </a:r>
            <a:r>
              <a:rPr lang="ca-ES" sz="1600" b="0" dirty="0" smtClean="0"/>
              <a:t>4: </a:t>
            </a:r>
            <a:r>
              <a:rPr lang="ca-ES" sz="1600" b="0" dirty="0" err="1" smtClean="0"/>
              <a:t>info</a:t>
            </a:r>
            <a:endParaRPr lang="es-ES" sz="1600" b="0" dirty="0" err="1" smtClean="0"/>
          </a:p>
        </p:txBody>
      </p:sp>
      <p:cxnSp>
        <p:nvCxnSpPr>
          <p:cNvPr id="81" name="80 Conector recto de flecha"/>
          <p:cNvCxnSpPr>
            <a:stCxn id="57" idx="3"/>
            <a:endCxn id="7" idx="1"/>
          </p:cNvCxnSpPr>
          <p:nvPr/>
        </p:nvCxnSpPr>
        <p:spPr>
          <a:xfrm>
            <a:off x="3709392" y="3522077"/>
            <a:ext cx="1228395" cy="762000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87 Conector recto de flecha"/>
          <p:cNvCxnSpPr>
            <a:stCxn id="8" idx="3"/>
            <a:endCxn id="65" idx="1"/>
          </p:cNvCxnSpPr>
          <p:nvPr/>
        </p:nvCxnSpPr>
        <p:spPr>
          <a:xfrm>
            <a:off x="4242792" y="4512677"/>
            <a:ext cx="694995" cy="939553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103 Conector recto de flecha"/>
          <p:cNvCxnSpPr>
            <a:stCxn id="77" idx="2"/>
            <a:endCxn id="103" idx="0"/>
          </p:cNvCxnSpPr>
          <p:nvPr/>
        </p:nvCxnSpPr>
        <p:spPr>
          <a:xfrm>
            <a:off x="1871464" y="2472154"/>
            <a:ext cx="485395" cy="293804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56 CuadroTexto"/>
          <p:cNvSpPr txBox="1"/>
          <p:nvPr/>
        </p:nvSpPr>
        <p:spPr>
          <a:xfrm>
            <a:off x="1981200" y="3352800"/>
            <a:ext cx="1728192" cy="33855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dirty="0" err="1" smtClean="0"/>
              <a:t>GeoData-tilesets</a:t>
            </a:r>
            <a:endParaRPr lang="en-US" sz="1600" b="0" dirty="0" smtClean="0"/>
          </a:p>
        </p:txBody>
      </p:sp>
      <p:cxnSp>
        <p:nvCxnSpPr>
          <p:cNvPr id="131" name="130 Conector recto de flecha"/>
          <p:cNvCxnSpPr>
            <a:stCxn id="100" idx="3"/>
            <a:endCxn id="103" idx="1"/>
          </p:cNvCxnSpPr>
          <p:nvPr/>
        </p:nvCxnSpPr>
        <p:spPr>
          <a:xfrm>
            <a:off x="1208517" y="5550188"/>
            <a:ext cx="620283" cy="2928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138 Conector recto de flecha"/>
          <p:cNvCxnSpPr>
            <a:stCxn id="44" idx="1"/>
            <a:endCxn id="65" idx="3"/>
          </p:cNvCxnSpPr>
          <p:nvPr/>
        </p:nvCxnSpPr>
        <p:spPr>
          <a:xfrm flipH="1">
            <a:off x="6858000" y="4512677"/>
            <a:ext cx="457200" cy="939553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141 Conector recto de flecha"/>
          <p:cNvCxnSpPr>
            <a:stCxn id="59" idx="1"/>
            <a:endCxn id="7" idx="3"/>
          </p:cNvCxnSpPr>
          <p:nvPr/>
        </p:nvCxnSpPr>
        <p:spPr>
          <a:xfrm flipH="1">
            <a:off x="6858000" y="3598277"/>
            <a:ext cx="1600200" cy="685800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149 CuadroTexto"/>
          <p:cNvSpPr txBox="1"/>
          <p:nvPr/>
        </p:nvSpPr>
        <p:spPr>
          <a:xfrm>
            <a:off x="4876800" y="6172200"/>
            <a:ext cx="2032992" cy="33855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dirty="0" err="1" smtClean="0"/>
              <a:t>GeoData</a:t>
            </a:r>
            <a:r>
              <a:rPr lang="en-US" sz="1600" b="0" dirty="0" smtClean="0"/>
              <a:t>-selection</a:t>
            </a:r>
          </a:p>
        </p:txBody>
      </p:sp>
      <p:cxnSp>
        <p:nvCxnSpPr>
          <p:cNvPr id="158" name="157 Conector recto de flecha"/>
          <p:cNvCxnSpPr>
            <a:stCxn id="150" idx="1"/>
            <a:endCxn id="8" idx="3"/>
          </p:cNvCxnSpPr>
          <p:nvPr/>
        </p:nvCxnSpPr>
        <p:spPr>
          <a:xfrm flipH="1" flipV="1">
            <a:off x="4242792" y="4512677"/>
            <a:ext cx="634008" cy="1828800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163 Conector recto de flecha"/>
          <p:cNvCxnSpPr>
            <a:stCxn id="150" idx="3"/>
            <a:endCxn id="44" idx="1"/>
          </p:cNvCxnSpPr>
          <p:nvPr/>
        </p:nvCxnSpPr>
        <p:spPr>
          <a:xfrm flipV="1">
            <a:off x="6909792" y="4512677"/>
            <a:ext cx="405408" cy="1828800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199 CuadroTexto"/>
          <p:cNvSpPr txBox="1"/>
          <p:nvPr/>
        </p:nvSpPr>
        <p:spPr>
          <a:xfrm>
            <a:off x="10210800" y="3505200"/>
            <a:ext cx="1752600" cy="3048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ca-ES" sz="1600" b="0" dirty="0" err="1" smtClean="0"/>
              <a:t>Maps</a:t>
            </a:r>
            <a:r>
              <a:rPr lang="ca-ES" sz="1600" b="0" dirty="0" smtClean="0"/>
              <a:t> Part 2: </a:t>
            </a:r>
            <a:r>
              <a:rPr lang="ca-ES" sz="1600" b="0" dirty="0" err="1" smtClean="0"/>
              <a:t>partition</a:t>
            </a:r>
            <a:endParaRPr lang="es-ES" sz="1600" b="0" dirty="0" err="1" smtClean="0"/>
          </a:p>
        </p:txBody>
      </p:sp>
      <p:sp>
        <p:nvSpPr>
          <p:cNvPr id="201" name="200 Rectángulo"/>
          <p:cNvSpPr/>
          <p:nvPr/>
        </p:nvSpPr>
        <p:spPr bwMode="auto">
          <a:xfrm>
            <a:off x="10515600" y="3886200"/>
            <a:ext cx="1447800" cy="685800"/>
          </a:xfrm>
          <a:prstGeom prst="rect">
            <a:avLst/>
          </a:prstGeom>
          <a:noFill/>
          <a:ln w="28575" cap="flat" cmpd="sng" algn="ctr">
            <a:solidFill>
              <a:srgbClr val="969696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2" name="201 CuadroTexto"/>
          <p:cNvSpPr txBox="1"/>
          <p:nvPr/>
        </p:nvSpPr>
        <p:spPr>
          <a:xfrm>
            <a:off x="4800600" y="5715000"/>
            <a:ext cx="1752600" cy="3048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ca-ES" sz="1600" b="0" dirty="0" smtClean="0"/>
              <a:t>Part 0: </a:t>
            </a:r>
            <a:r>
              <a:rPr lang="ca-ES" sz="1600" b="0" dirty="0" err="1" smtClean="0"/>
              <a:t>layers</a:t>
            </a:r>
            <a:endParaRPr lang="es-ES" sz="1600" b="0" dirty="0" err="1" smtClean="0"/>
          </a:p>
        </p:txBody>
      </p:sp>
      <p:sp>
        <p:nvSpPr>
          <p:cNvPr id="203" name="202 Rectángulo"/>
          <p:cNvSpPr/>
          <p:nvPr/>
        </p:nvSpPr>
        <p:spPr bwMode="auto">
          <a:xfrm>
            <a:off x="4800600" y="6019800"/>
            <a:ext cx="2209800" cy="685800"/>
          </a:xfrm>
          <a:prstGeom prst="rect">
            <a:avLst/>
          </a:prstGeom>
          <a:noFill/>
          <a:ln w="28575" cap="flat" cmpd="sng" algn="ctr">
            <a:solidFill>
              <a:srgbClr val="969696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16" name="215 Conector recto de flecha"/>
          <p:cNvCxnSpPr>
            <a:stCxn id="3" idx="2"/>
            <a:endCxn id="39" idx="0"/>
          </p:cNvCxnSpPr>
          <p:nvPr/>
        </p:nvCxnSpPr>
        <p:spPr>
          <a:xfrm>
            <a:off x="3110475" y="1552457"/>
            <a:ext cx="13725" cy="1571743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220 Conector recto de flecha"/>
          <p:cNvCxnSpPr>
            <a:stCxn id="4" idx="2"/>
            <a:endCxn id="233" idx="0"/>
          </p:cNvCxnSpPr>
          <p:nvPr/>
        </p:nvCxnSpPr>
        <p:spPr>
          <a:xfrm flipH="1">
            <a:off x="5957292" y="1365171"/>
            <a:ext cx="105172" cy="1797129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62 Grupo"/>
          <p:cNvGrpSpPr/>
          <p:nvPr/>
        </p:nvGrpSpPr>
        <p:grpSpPr>
          <a:xfrm>
            <a:off x="4166592" y="2781300"/>
            <a:ext cx="2743200" cy="1066800"/>
            <a:chOff x="4267200" y="2057400"/>
            <a:chExt cx="2743200" cy="1066800"/>
          </a:xfrm>
        </p:grpSpPr>
        <p:sp>
          <p:nvSpPr>
            <p:cNvPr id="231" name="230 CuadroTexto"/>
            <p:cNvSpPr txBox="1"/>
            <p:nvPr/>
          </p:nvSpPr>
          <p:spPr>
            <a:xfrm>
              <a:off x="5334000" y="2590800"/>
              <a:ext cx="1552939" cy="338554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0" dirty="0" smtClean="0"/>
                <a:t>Map-</a:t>
              </a:r>
              <a:r>
                <a:rPr lang="en-US" sz="1600" b="0" dirty="0" err="1" smtClean="0"/>
                <a:t>tilesets</a:t>
              </a:r>
              <a:endParaRPr lang="en-US" sz="1600" b="0" dirty="0"/>
            </a:p>
          </p:txBody>
        </p:sp>
        <p:sp>
          <p:nvSpPr>
            <p:cNvPr id="232" name="231 CuadroTexto"/>
            <p:cNvSpPr txBox="1"/>
            <p:nvPr/>
          </p:nvSpPr>
          <p:spPr>
            <a:xfrm>
              <a:off x="4267200" y="2057400"/>
              <a:ext cx="1752600" cy="30480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ca-ES" sz="1600" b="0" dirty="0" err="1" smtClean="0"/>
                <a:t>Tiles</a:t>
              </a:r>
              <a:r>
                <a:rPr lang="ca-ES" sz="1600" b="0" dirty="0" smtClean="0"/>
                <a:t> Part 2: </a:t>
              </a:r>
              <a:r>
                <a:rPr lang="ca-ES" sz="1600" b="0" dirty="0" err="1" smtClean="0"/>
                <a:t>maps</a:t>
              </a:r>
              <a:endParaRPr lang="es-ES" sz="1600" b="0" dirty="0" err="1" smtClean="0"/>
            </a:p>
          </p:txBody>
        </p:sp>
        <p:sp>
          <p:nvSpPr>
            <p:cNvPr id="233" name="232 Rectángulo"/>
            <p:cNvSpPr/>
            <p:nvPr/>
          </p:nvSpPr>
          <p:spPr bwMode="auto">
            <a:xfrm>
              <a:off x="5105400" y="2438400"/>
              <a:ext cx="1905000" cy="685800"/>
            </a:xfrm>
            <a:prstGeom prst="rect">
              <a:avLst/>
            </a:prstGeom>
            <a:noFill/>
            <a:ln w="28575" cap="flat" cmpd="sng" algn="ctr">
              <a:solidFill>
                <a:srgbClr val="96969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235" name="234 Conector recto de flecha"/>
          <p:cNvCxnSpPr>
            <a:stCxn id="8" idx="2"/>
            <a:endCxn id="103" idx="0"/>
          </p:cNvCxnSpPr>
          <p:nvPr/>
        </p:nvCxnSpPr>
        <p:spPr>
          <a:xfrm flipH="1">
            <a:off x="2356859" y="4681954"/>
            <a:ext cx="1021837" cy="72824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2" name="Picture 4" descr="MapProxy — The accelerating web map proxy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94198" y="3337387"/>
            <a:ext cx="5334000" cy="2314575"/>
          </a:xfrm>
          <a:prstGeom prst="rect">
            <a:avLst/>
          </a:prstGeom>
          <a:noFill/>
        </p:spPr>
      </p:pic>
      <p:sp>
        <p:nvSpPr>
          <p:cNvPr id="8" name="7 Rectángulo"/>
          <p:cNvSpPr/>
          <p:nvPr/>
        </p:nvSpPr>
        <p:spPr>
          <a:xfrm>
            <a:off x="3243354" y="3586481"/>
            <a:ext cx="2136719" cy="1983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recycle a WMS service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5004046"/>
          </a:xfrm>
        </p:spPr>
        <p:txBody>
          <a:bodyPr/>
          <a:lstStyle/>
          <a:p>
            <a:r>
              <a:rPr lang="en-US" dirty="0" smtClean="0"/>
              <a:t>The new OGC API Maps reproduces equivalent functionality that we had in WMS but with a different syntax. </a:t>
            </a:r>
          </a:p>
          <a:p>
            <a:r>
              <a:rPr lang="en-US" dirty="0" smtClean="0"/>
              <a:t>If you have a WMS implementation you can build a facade on top of your implementation 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AC7AC4-9ADF-FA4E-BD12-A120307F00ED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96283" y="3916104"/>
            <a:ext cx="1857375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Rectángulo"/>
          <p:cNvSpPr/>
          <p:nvPr/>
        </p:nvSpPr>
        <p:spPr>
          <a:xfrm>
            <a:off x="5253658" y="3395372"/>
            <a:ext cx="1410163" cy="308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 err="1" smtClean="0">
                <a:solidFill>
                  <a:schemeClr val="tx1"/>
                </a:solidFill>
              </a:rPr>
              <a:t>Facade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7284477" y="4976037"/>
            <a:ext cx="1731932" cy="594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 smtClean="0">
                <a:solidFill>
                  <a:schemeClr val="tx1"/>
                </a:solidFill>
              </a:rPr>
              <a:t>OGC API Client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1" name="10 Flecha abajo"/>
          <p:cNvSpPr/>
          <p:nvPr/>
        </p:nvSpPr>
        <p:spPr>
          <a:xfrm rot="10800000">
            <a:off x="5806440" y="5311130"/>
            <a:ext cx="518160" cy="5966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WMS Server to OGC API Maps</a:t>
            </a:r>
            <a:r>
              <a:rPr lang="en-US" sz="2800" dirty="0" smtClean="0"/>
              <a:t> (1/3)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34107" y="1162837"/>
            <a:ext cx="10515600" cy="4961515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Your WMS </a:t>
            </a:r>
            <a:r>
              <a:rPr lang="en-US" b="1" dirty="0" smtClean="0"/>
              <a:t>layers</a:t>
            </a:r>
            <a:r>
              <a:rPr lang="en-US" dirty="0" smtClean="0"/>
              <a:t> becomes your</a:t>
            </a:r>
            <a:r>
              <a:rPr lang="en-US" baseline="0" dirty="0" smtClean="0"/>
              <a:t> </a:t>
            </a:r>
            <a:r>
              <a:rPr lang="en-US" b="1" baseline="0" dirty="0" smtClean="0"/>
              <a:t>collections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In /collections</a:t>
            </a:r>
            <a:endParaRPr lang="en-US" dirty="0" smtClean="0"/>
          </a:p>
          <a:p>
            <a:pPr lvl="1"/>
            <a:r>
              <a:rPr lang="en-US" dirty="0" smtClean="0"/>
              <a:t>Return the description of your layers one by one (HTML &amp; JSON)</a:t>
            </a:r>
          </a:p>
          <a:p>
            <a:r>
              <a:rPr lang="en-US" dirty="0" smtClean="0"/>
              <a:t>In /collections/{</a:t>
            </a:r>
            <a:r>
              <a:rPr lang="en-US" dirty="0" err="1" smtClean="0"/>
              <a:t>collectionId</a:t>
            </a:r>
            <a:r>
              <a:rPr lang="en-US" dirty="0" smtClean="0"/>
              <a:t>} </a:t>
            </a:r>
          </a:p>
          <a:p>
            <a:pPr lvl="1"/>
            <a:r>
              <a:rPr lang="en-US" dirty="0" smtClean="0"/>
              <a:t>Return the description of your </a:t>
            </a:r>
            <a:r>
              <a:rPr lang="en-US" dirty="0" smtClean="0"/>
              <a:t>layer (</a:t>
            </a:r>
            <a:r>
              <a:rPr lang="en-US" dirty="0" smtClean="0"/>
              <a:t>HTML &amp; JSON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Include /collections/{</a:t>
            </a:r>
            <a:r>
              <a:rPr lang="en-US" dirty="0" err="1" smtClean="0"/>
              <a:t>collectionId</a:t>
            </a:r>
            <a:r>
              <a:rPr lang="en-US" dirty="0" smtClean="0"/>
              <a:t>}/map in the list of links</a:t>
            </a:r>
          </a:p>
          <a:p>
            <a:r>
              <a:rPr lang="en-US" dirty="0" smtClean="0"/>
              <a:t>In /collections/{</a:t>
            </a:r>
            <a:r>
              <a:rPr lang="en-US" dirty="0" err="1" smtClean="0"/>
              <a:t>collectionId</a:t>
            </a:r>
            <a:r>
              <a:rPr lang="en-US" dirty="0" smtClean="0"/>
              <a:t>}/map</a:t>
            </a:r>
          </a:p>
          <a:p>
            <a:pPr lvl="1"/>
            <a:r>
              <a:rPr lang="en-US" dirty="0" smtClean="0"/>
              <a:t>List your supported CRSs and styles for this layer (and some links) </a:t>
            </a:r>
            <a:r>
              <a:rPr lang="en-US" dirty="0" smtClean="0"/>
              <a:t>HTML &amp; </a:t>
            </a:r>
            <a:r>
              <a:rPr lang="en-US" dirty="0" smtClean="0"/>
              <a:t>JSON</a:t>
            </a:r>
          </a:p>
          <a:p>
            <a:r>
              <a:rPr lang="en-US" dirty="0" smtClean="0"/>
              <a:t>In /map</a:t>
            </a:r>
          </a:p>
          <a:p>
            <a:pPr lvl="1">
              <a:defRPr/>
            </a:pPr>
            <a:r>
              <a:rPr lang="en-US" dirty="0" smtClean="0"/>
              <a:t>Return a list your supported CRSs and styles for </a:t>
            </a:r>
            <a:r>
              <a:rPr lang="en-US" dirty="0" smtClean="0"/>
              <a:t>all layers </a:t>
            </a:r>
            <a:r>
              <a:rPr lang="en-US" dirty="0" smtClean="0"/>
              <a:t>(and some links) (HTML &amp; JSON</a:t>
            </a:r>
            <a:r>
              <a:rPr lang="en-US" dirty="0" smtClean="0"/>
              <a:t>)</a:t>
            </a:r>
            <a:endParaRPr lang="en-US" dirty="0" smtClean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AC7AC4-9ADF-FA4E-BD12-A120307F00ED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kern="1200" dirty="0" smtClean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+mj-ea"/>
                <a:cs typeface="+mj-cs"/>
              </a:rPr>
              <a:t>WMS server to OGC API</a:t>
            </a:r>
            <a:r>
              <a:rPr lang="en-US" sz="2800" b="1" kern="1200" dirty="0" smtClean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+mj-ea"/>
                <a:cs typeface="+mj-cs"/>
              </a:rPr>
              <a:t> </a:t>
            </a:r>
            <a:r>
              <a:rPr lang="en-US" b="1" kern="1200" dirty="0" smtClean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+mj-ea"/>
                <a:cs typeface="+mj-cs"/>
              </a:rPr>
              <a:t>Maps </a:t>
            </a:r>
            <a:r>
              <a:rPr lang="en-US" sz="2800" b="1" kern="1200" dirty="0" smtClean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+mj-ea"/>
                <a:cs typeface="+mj-cs"/>
              </a:rPr>
              <a:t>(2/3)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34106" y="1162837"/>
            <a:ext cx="11612673" cy="5141143"/>
          </a:xfrm>
        </p:spPr>
        <p:txBody>
          <a:bodyPr>
            <a:normAutofit fontScale="92500" lnSpcReduction="20000"/>
          </a:bodyPr>
          <a:lstStyle/>
          <a:p>
            <a:pPr rtl="0" eaLnBrk="1" latinLnBrk="0" hangingPunct="1"/>
            <a:r>
              <a:rPr lang="en-US" sz="2800" kern="1200" dirty="0" smtClean="0">
                <a:solidFill>
                  <a:srgbClr val="09274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 /collections/{</a:t>
            </a:r>
            <a:r>
              <a:rPr lang="en-US" sz="2800" kern="1200" dirty="0" err="1" smtClean="0">
                <a:solidFill>
                  <a:srgbClr val="09274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collectionId</a:t>
            </a:r>
            <a:r>
              <a:rPr lang="en-US" sz="2800" kern="1200" dirty="0" smtClean="0">
                <a:solidFill>
                  <a:srgbClr val="09274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}/map/{</a:t>
            </a:r>
            <a:r>
              <a:rPr lang="en-US" sz="2800" kern="1200" dirty="0" err="1" smtClean="0">
                <a:solidFill>
                  <a:srgbClr val="09274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styleId</a:t>
            </a:r>
            <a:r>
              <a:rPr lang="en-US" sz="2800" kern="1200" dirty="0" smtClean="0">
                <a:solidFill>
                  <a:srgbClr val="09274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}?</a:t>
            </a:r>
          </a:p>
          <a:p>
            <a:pPr lvl="1"/>
            <a:r>
              <a:rPr lang="en-US" sz="2400" dirty="0" smtClean="0">
                <a:solidFill>
                  <a:srgbClr val="092745"/>
                </a:solidFill>
              </a:rPr>
              <a:t>Read CRS=, BBOX=, WIDTH=, HEIGHT=, TRANPARENT= as if they where WMS parameters</a:t>
            </a:r>
          </a:p>
          <a:p>
            <a:pPr lvl="1"/>
            <a:r>
              <a:rPr lang="en-US" dirty="0" smtClean="0">
                <a:solidFill>
                  <a:srgbClr val="092745"/>
                </a:solidFill>
              </a:rPr>
              <a:t>Expect CRS to by a full URI to a CRS.</a:t>
            </a:r>
          </a:p>
          <a:p>
            <a:pPr lvl="1"/>
            <a:r>
              <a:rPr lang="en-US" dirty="0" smtClean="0">
                <a:solidFill>
                  <a:srgbClr val="092745"/>
                </a:solidFill>
              </a:rPr>
              <a:t>The format is in the Content-Type HTTP header (or in a f= parameter)</a:t>
            </a:r>
          </a:p>
          <a:p>
            <a:pPr lvl="1"/>
            <a:r>
              <a:rPr lang="en-US" dirty="0" smtClean="0">
                <a:solidFill>
                  <a:srgbClr val="092745"/>
                </a:solidFill>
              </a:rPr>
              <a:t>Create and return the map in the requested format</a:t>
            </a:r>
          </a:p>
          <a:p>
            <a:pPr lvl="2"/>
            <a:r>
              <a:rPr lang="en-US" dirty="0" smtClean="0">
                <a:solidFill>
                  <a:srgbClr val="092745"/>
                </a:solidFill>
              </a:rPr>
              <a:t>Consider supporting HTML with a full blow map client (e.g. leaflet)</a:t>
            </a:r>
          </a:p>
          <a:p>
            <a:pPr>
              <a:spcBef>
                <a:spcPts val="500"/>
              </a:spcBef>
            </a:pPr>
            <a:r>
              <a:rPr lang="en-US" sz="2800" dirty="0" smtClean="0">
                <a:solidFill>
                  <a:schemeClr val="tx1"/>
                </a:solidFill>
              </a:rPr>
              <a:t>In /map/{</a:t>
            </a:r>
            <a:r>
              <a:rPr lang="en-US" sz="2800" dirty="0" err="1" smtClean="0">
                <a:solidFill>
                  <a:schemeClr val="tx1"/>
                </a:solidFill>
              </a:rPr>
              <a:t>styleId</a:t>
            </a:r>
            <a:r>
              <a:rPr lang="en-US" sz="2800" dirty="0" smtClean="0">
                <a:solidFill>
                  <a:schemeClr val="tx1"/>
                </a:solidFill>
              </a:rPr>
              <a:t>}</a:t>
            </a:r>
          </a:p>
          <a:p>
            <a:pPr lvl="1"/>
            <a:r>
              <a:rPr lang="en-US" dirty="0" smtClean="0">
                <a:solidFill>
                  <a:srgbClr val="092745"/>
                </a:solidFill>
              </a:rPr>
              <a:t>Read CRS=, BBOX</a:t>
            </a:r>
            <a:r>
              <a:rPr lang="en-US" dirty="0" smtClean="0">
                <a:solidFill>
                  <a:srgbClr val="092745"/>
                </a:solidFill>
              </a:rPr>
              <a:t>=…</a:t>
            </a:r>
          </a:p>
          <a:p>
            <a:pPr lvl="1"/>
            <a:r>
              <a:rPr lang="en-US" dirty="0" smtClean="0">
                <a:solidFill>
                  <a:srgbClr val="092745"/>
                </a:solidFill>
              </a:rPr>
              <a:t>Read GEODATA= as it was the LAYERS parameter (if it is not there assume </a:t>
            </a:r>
            <a:r>
              <a:rPr lang="en-US" b="1" dirty="0" smtClean="0">
                <a:solidFill>
                  <a:srgbClr val="092745"/>
                </a:solidFill>
              </a:rPr>
              <a:t>all</a:t>
            </a:r>
            <a:r>
              <a:rPr lang="en-US" dirty="0" smtClean="0">
                <a:solidFill>
                  <a:srgbClr val="092745"/>
                </a:solidFill>
              </a:rPr>
              <a:t>)</a:t>
            </a:r>
          </a:p>
          <a:p>
            <a:pPr lvl="1"/>
            <a:r>
              <a:rPr lang="en-US" dirty="0" smtClean="0">
                <a:solidFill>
                  <a:srgbClr val="092745"/>
                </a:solidFill>
              </a:rPr>
              <a:t>Transform {</a:t>
            </a:r>
            <a:r>
              <a:rPr lang="en-US" dirty="0" err="1" smtClean="0">
                <a:solidFill>
                  <a:srgbClr val="092745"/>
                </a:solidFill>
              </a:rPr>
              <a:t>styleId</a:t>
            </a:r>
            <a:r>
              <a:rPr lang="en-US" dirty="0" smtClean="0">
                <a:solidFill>
                  <a:srgbClr val="092745"/>
                </a:solidFill>
              </a:rPr>
              <a:t>} in a comma separated list of WMS styles</a:t>
            </a:r>
          </a:p>
          <a:p>
            <a:pPr lvl="1"/>
            <a:r>
              <a:rPr lang="en-US" dirty="0" smtClean="0">
                <a:solidFill>
                  <a:srgbClr val="092745"/>
                </a:solidFill>
              </a:rPr>
              <a:t>Create and return the </a:t>
            </a:r>
            <a:r>
              <a:rPr lang="en-US" dirty="0" smtClean="0">
                <a:solidFill>
                  <a:srgbClr val="092745"/>
                </a:solidFill>
              </a:rPr>
              <a:t>overlaid map in the requested format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AC7AC4-9ADF-FA4E-BD12-A120307F00ED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kern="1200" dirty="0" smtClean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+mj-ea"/>
                <a:cs typeface="+mj-cs"/>
              </a:rPr>
              <a:t>WMS server to OGC API Common</a:t>
            </a:r>
            <a:r>
              <a:rPr lang="en-US" sz="2800" b="1" kern="1200" dirty="0" smtClean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+mj-ea"/>
                <a:cs typeface="+mj-cs"/>
              </a:rPr>
              <a:t> (3/3)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34106" y="1162838"/>
            <a:ext cx="11305667" cy="5382884"/>
          </a:xfrm>
        </p:spPr>
        <p:txBody>
          <a:bodyPr>
            <a:normAutofit fontScale="92500" lnSpcReduction="20000"/>
          </a:bodyPr>
          <a:lstStyle/>
          <a:p>
            <a:pPr rtl="0" eaLnBrk="1" latinLnBrk="0" hangingPunct="1"/>
            <a:r>
              <a:rPr lang="en-US" sz="2800" kern="1200" dirty="0" smtClean="0">
                <a:solidFill>
                  <a:srgbClr val="09274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WARNING: this slide contains </a:t>
            </a:r>
            <a:r>
              <a:rPr lang="en-US" sz="2800" i="1" kern="1200" dirty="0" smtClean="0">
                <a:solidFill>
                  <a:srgbClr val="09274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boring</a:t>
            </a:r>
            <a:r>
              <a:rPr lang="en-US" sz="2800" kern="1200" dirty="0" smtClean="0">
                <a:solidFill>
                  <a:srgbClr val="09274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stuff but it has to be done to improve interoperability</a:t>
            </a:r>
          </a:p>
          <a:p>
            <a:pPr rtl="0" eaLnBrk="1" latinLnBrk="0" hangingPunct="1"/>
            <a:endParaRPr lang="en-US" sz="2800" kern="1200" dirty="0" smtClean="0">
              <a:solidFill>
                <a:srgbClr val="092745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rtl="0" eaLnBrk="1" latinLnBrk="0" hangingPunct="1"/>
            <a:r>
              <a:rPr lang="en-US" sz="2800" kern="1200" dirty="0" smtClean="0">
                <a:solidFill>
                  <a:srgbClr val="09274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   (landing page):</a:t>
            </a:r>
            <a:endParaRPr lang="en-US" sz="2800" dirty="0" smtClean="0"/>
          </a:p>
          <a:p>
            <a:pPr lvl="1"/>
            <a:r>
              <a:rPr lang="en-US" sz="2400" kern="1200" dirty="0" smtClean="0">
                <a:solidFill>
                  <a:srgbClr val="09274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Return links to conformance, collections and dataset map </a:t>
            </a:r>
            <a:r>
              <a:rPr lang="en-US" dirty="0" smtClean="0"/>
              <a:t>HTML &amp; JSON</a:t>
            </a:r>
          </a:p>
          <a:p>
            <a:pPr lvl="2"/>
            <a:r>
              <a:rPr lang="en-US" dirty="0" smtClean="0"/>
              <a:t>Consider to use some of the </a:t>
            </a:r>
            <a:r>
              <a:rPr lang="en-US" dirty="0" err="1" smtClean="0"/>
              <a:t>GetCapabilities</a:t>
            </a:r>
            <a:r>
              <a:rPr lang="en-US" dirty="0" smtClean="0"/>
              <a:t> info as schema.org </a:t>
            </a:r>
            <a:r>
              <a:rPr lang="en-US" dirty="0" err="1" smtClean="0"/>
              <a:t>microdata</a:t>
            </a:r>
            <a:r>
              <a:rPr lang="en-US" dirty="0" smtClean="0"/>
              <a:t> (for the HTML)</a:t>
            </a:r>
          </a:p>
          <a:p>
            <a:pPr rtl="0" eaLnBrk="1" latinLnBrk="0" hangingPunct="1"/>
            <a:r>
              <a:rPr lang="en-US" sz="2800" kern="1200" dirty="0" smtClean="0">
                <a:solidFill>
                  <a:srgbClr val="09274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/conformance</a:t>
            </a:r>
            <a:endParaRPr lang="en-US" dirty="0" smtClean="0"/>
          </a:p>
          <a:p>
            <a:pPr lvl="1"/>
            <a:r>
              <a:rPr lang="en-US" sz="2400" kern="1200" dirty="0" smtClean="0">
                <a:solidFill>
                  <a:srgbClr val="09274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Return the list the conformance classes URIs (JSON)</a:t>
            </a:r>
            <a:endParaRPr lang="en-US" dirty="0" smtClean="0"/>
          </a:p>
          <a:p>
            <a:r>
              <a:rPr lang="en-US" dirty="0" smtClean="0"/>
              <a:t>/</a:t>
            </a:r>
            <a:r>
              <a:rPr lang="en-US" dirty="0" err="1" smtClean="0"/>
              <a:t>api</a:t>
            </a:r>
            <a:endParaRPr lang="en-US" dirty="0" smtClean="0"/>
          </a:p>
          <a:p>
            <a:pPr lvl="1"/>
            <a:r>
              <a:rPr lang="en-US" dirty="0" smtClean="0"/>
              <a:t>Return a description of your API in the Open API language listing your paths and parameters (JSON, YAML and HTML(use swagger </a:t>
            </a:r>
            <a:r>
              <a:rPr lang="en-US" dirty="0" err="1" smtClean="0"/>
              <a:t>libs</a:t>
            </a:r>
            <a:r>
              <a:rPr lang="en-US" dirty="0" smtClean="0"/>
              <a:t>) )</a:t>
            </a:r>
          </a:p>
          <a:p>
            <a:pPr lvl="2"/>
            <a:r>
              <a:rPr lang="en-US" dirty="0" smtClean="0"/>
              <a:t>Some </a:t>
            </a:r>
            <a:r>
              <a:rPr lang="en-US" dirty="0" err="1" smtClean="0"/>
              <a:t>GetCapabilities</a:t>
            </a:r>
            <a:r>
              <a:rPr lang="en-US" dirty="0" smtClean="0"/>
              <a:t> information can be reused here.</a:t>
            </a: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Copyright © 2020 Open Geospatial Consortium</a:t>
            </a:r>
            <a:endParaRPr lang="en-U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AC7AC4-9ADF-FA4E-BD12-A120307F00ED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OpenAPI</a:t>
            </a:r>
            <a:r>
              <a:rPr lang="en-US" dirty="0"/>
              <a:t> to describe web services API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5946" y="1002427"/>
            <a:ext cx="11036934" cy="534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Linking everything</a:t>
            </a:r>
            <a:endParaRPr lang="en-U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  <p:grpSp>
        <p:nvGrpSpPr>
          <p:cNvPr id="3" name="7 Grupo"/>
          <p:cNvGrpSpPr/>
          <p:nvPr/>
        </p:nvGrpSpPr>
        <p:grpSpPr>
          <a:xfrm>
            <a:off x="914400" y="895350"/>
            <a:ext cx="19913600" cy="5962650"/>
            <a:chOff x="685800" y="895350"/>
            <a:chExt cx="14935200" cy="596265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16086"/>
            <a:stretch>
              <a:fillRect/>
            </a:stretch>
          </p:blipFill>
          <p:spPr bwMode="auto">
            <a:xfrm>
              <a:off x="1695450" y="895350"/>
              <a:ext cx="13011150" cy="5962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5 CuadroTexto"/>
            <p:cNvSpPr txBox="1"/>
            <p:nvPr/>
          </p:nvSpPr>
          <p:spPr>
            <a:xfrm rot="16200000">
              <a:off x="-1028700" y="3009900"/>
              <a:ext cx="4191000" cy="76200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2800" b="0">
                  <a:latin typeface="+mn-lt"/>
                </a:rPr>
                <a:t>Direct access to paths</a:t>
              </a:r>
            </a:p>
          </p:txBody>
        </p:sp>
        <p:sp>
          <p:nvSpPr>
            <p:cNvPr id="7" name="6 CuadroTexto"/>
            <p:cNvSpPr txBox="1"/>
            <p:nvPr/>
          </p:nvSpPr>
          <p:spPr>
            <a:xfrm rot="16200000">
              <a:off x="13144500" y="3086100"/>
              <a:ext cx="4191000" cy="76200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2800" b="0">
                  <a:latin typeface="+mn-lt"/>
                </a:rPr>
                <a:t>Follow the links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22222E-6 L -0.73334 2.2222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contenido"/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5382884"/>
          </a:xfrm>
        </p:spPr>
        <p:txBody>
          <a:bodyPr>
            <a:normAutofit lnSpcReduction="10000"/>
          </a:bodyPr>
          <a:lstStyle/>
          <a:p>
            <a:r>
              <a:rPr lang="en-US" noProof="0" dirty="0" smtClean="0"/>
              <a:t>We are trying to make reusable building blocks</a:t>
            </a:r>
          </a:p>
          <a:p>
            <a:pPr lvl="1"/>
            <a:r>
              <a:rPr lang="en-US" noProof="0" dirty="0" smtClean="0"/>
              <a:t>The core defines how to get a map (or a tile) of everything (</a:t>
            </a:r>
            <a:r>
              <a:rPr lang="en-US" i="1" noProof="0" dirty="0" smtClean="0"/>
              <a:t>or nothing</a:t>
            </a:r>
            <a:r>
              <a:rPr lang="en-US" noProof="0" dirty="0" smtClean="0"/>
              <a:t>)</a:t>
            </a:r>
          </a:p>
          <a:p>
            <a:r>
              <a:rPr lang="en-US" noProof="0" dirty="0" smtClean="0"/>
              <a:t>Other extensions define how to use the building block in concrete situations</a:t>
            </a:r>
          </a:p>
          <a:p>
            <a:endParaRPr lang="en-US" noProof="0" dirty="0" smtClean="0"/>
          </a:p>
          <a:p>
            <a:r>
              <a:rPr lang="en-US" noProof="0" dirty="0" smtClean="0"/>
              <a:t>We are trying to make reusable building </a:t>
            </a:r>
            <a:r>
              <a:rPr lang="en-US" noProof="0" dirty="0" smtClean="0"/>
              <a:t>blocks for non-OGC APIs</a:t>
            </a:r>
          </a:p>
          <a:p>
            <a:pPr lvl="1"/>
            <a:r>
              <a:rPr lang="en-US" noProof="0" dirty="0" smtClean="0"/>
              <a:t>We do not define a mandatory dependency on common but we use it extensibility in the standards.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We are using the modular specification</a:t>
            </a:r>
          </a:p>
          <a:p>
            <a:pPr lvl="1"/>
            <a:r>
              <a:rPr lang="en-US" dirty="0" smtClean="0"/>
              <a:t>Each building block is a requirements class</a:t>
            </a:r>
          </a:p>
          <a:p>
            <a:pPr lvl="1"/>
            <a:r>
              <a:rPr lang="en-US" dirty="0" smtClean="0"/>
              <a:t>And there are many!!</a:t>
            </a: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Some rules of the game</a:t>
            </a:r>
            <a:endParaRPr lang="en-US" noProof="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Copyright © 2019 Open Geospatial Consortium</a:t>
            </a:r>
            <a:endParaRPr lang="en-US" altLang="en-US" dirty="0"/>
          </a:p>
        </p:txBody>
      </p:sp>
      <p:pic>
        <p:nvPicPr>
          <p:cNvPr id="1026" name="Picture 2" descr="D:\docs\Recerca\WMS_RWG\TiledWMS\OpenAPI\GitHubD014\images\relMapTile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336800" y="152401"/>
            <a:ext cx="16560800" cy="12420601"/>
          </a:xfrm>
          <a:prstGeom prst="rect">
            <a:avLst/>
          </a:prstGeom>
          <a:noFill/>
        </p:spPr>
      </p:pic>
      <p:sp>
        <p:nvSpPr>
          <p:cNvPr id="4" name="3 Título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Follow the</a:t>
            </a:r>
            <a:r>
              <a:rPr lang="en-US" baseline="0" dirty="0" smtClean="0"/>
              <a:t> links</a:t>
            </a:r>
            <a:endParaRPr lang="en-US" dirty="0"/>
          </a:p>
        </p:txBody>
      </p:sp>
      <p:sp>
        <p:nvSpPr>
          <p:cNvPr id="5" name="4 CuadroTexto"/>
          <p:cNvSpPr txBox="1"/>
          <p:nvPr/>
        </p:nvSpPr>
        <p:spPr>
          <a:xfrm>
            <a:off x="8839200" y="6553200"/>
            <a:ext cx="3454400" cy="3048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/>
              <a:t>(collections: more that one collection)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9144000" y="6172200"/>
            <a:ext cx="287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 smtClean="0">
                <a:solidFill>
                  <a:schemeClr val="bg1">
                    <a:lumMod val="50000"/>
                  </a:schemeClr>
                </a:solidFill>
              </a:rPr>
              <a:t>Old </a:t>
            </a:r>
            <a:r>
              <a:rPr lang="ca-ES" dirty="0" err="1" smtClean="0">
                <a:solidFill>
                  <a:schemeClr val="bg1">
                    <a:lumMod val="50000"/>
                  </a:schemeClr>
                </a:solidFill>
              </a:rPr>
              <a:t>illustation</a:t>
            </a:r>
            <a:r>
              <a:rPr lang="ca-ES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ca-ES" dirty="0" err="1" smtClean="0">
                <a:solidFill>
                  <a:schemeClr val="bg1">
                    <a:lumMod val="50000"/>
                  </a:schemeClr>
                </a:solidFill>
              </a:rPr>
              <a:t>Needs</a:t>
            </a:r>
            <a:r>
              <a:rPr lang="ca-E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ca-ES" dirty="0" err="1" smtClean="0">
                <a:solidFill>
                  <a:schemeClr val="bg1">
                    <a:lumMod val="50000"/>
                  </a:schemeClr>
                </a:solidFill>
              </a:rPr>
              <a:t>review</a:t>
            </a:r>
            <a:endParaRPr lang="es-E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7341E-6 L 0 -0.9045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17106AF-64C8-488C-809A-8E3053B313CF}"/>
              </a:ext>
            </a:extLst>
          </p:cNvPr>
          <p:cNvSpPr/>
          <p:nvPr/>
        </p:nvSpPr>
        <p:spPr>
          <a:xfrm>
            <a:off x="6396156" y="3068903"/>
            <a:ext cx="2368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1C6F3A5-72C8-4B34-B5E8-D5C5134122F4}"/>
              </a:ext>
            </a:extLst>
          </p:cNvPr>
          <p:cNvSpPr/>
          <p:nvPr/>
        </p:nvSpPr>
        <p:spPr>
          <a:xfrm>
            <a:off x="6393145" y="4141852"/>
            <a:ext cx="289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B60AD71-4323-4BB6-9918-5DD0D458AEDB}"/>
              </a:ext>
            </a:extLst>
          </p:cNvPr>
          <p:cNvSpPr txBox="1"/>
          <p:nvPr/>
        </p:nvSpPr>
        <p:spPr>
          <a:xfrm>
            <a:off x="6410667" y="4446653"/>
            <a:ext cx="33300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65+ Adopted Standards</a:t>
            </a:r>
          </a:p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300+ products with 1000+ certified implementations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1,700,000+ Operational Data Sets 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OGC Standards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72FA931E-6744-4E45-A638-6E03ED306DCF}"/>
              </a:ext>
            </a:extLst>
          </p:cNvPr>
          <p:cNvSpPr/>
          <p:nvPr/>
        </p:nvSpPr>
        <p:spPr>
          <a:xfrm>
            <a:off x="6372319" y="3395169"/>
            <a:ext cx="326931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120+ Innovation Initiatives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380+ Technical reports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Quarterly Tech Trends monitoring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2665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4397552-9459-49DC-AA9E-DAC622D0F48D}"/>
              </a:ext>
            </a:extLst>
          </p:cNvPr>
          <p:cNvSpPr txBox="1"/>
          <p:nvPr/>
        </p:nvSpPr>
        <p:spPr>
          <a:xfrm>
            <a:off x="6393145" y="1522001"/>
            <a:ext cx="322464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500+ International Members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110+ Member Meetings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60+ Alliance and Liaison partners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50+ Standards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45+ Domain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25+ Years of Not for Profit Work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10+ Regional and Country Forums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571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334106" y="1162837"/>
            <a:ext cx="11612673" cy="5087355"/>
          </a:xfrm>
        </p:spPr>
        <p:txBody>
          <a:bodyPr>
            <a:normAutofit/>
          </a:bodyPr>
          <a:lstStyle/>
          <a:p>
            <a:r>
              <a:rPr lang="en-US" noProof="0" dirty="0" smtClean="0"/>
              <a:t>It is data that has a </a:t>
            </a:r>
            <a:r>
              <a:rPr lang="en-US" b="1" noProof="0" dirty="0" smtClean="0"/>
              <a:t>style</a:t>
            </a:r>
            <a:r>
              <a:rPr lang="en-US" noProof="0" dirty="0" smtClean="0"/>
              <a:t> applied and can be requested by </a:t>
            </a:r>
            <a:r>
              <a:rPr lang="en-US" b="1" noProof="0" dirty="0" smtClean="0"/>
              <a:t>sub-setting</a:t>
            </a:r>
            <a:r>
              <a:rPr lang="en-US" noProof="0" dirty="0" smtClean="0"/>
              <a:t> the space (a.k.a. </a:t>
            </a:r>
            <a:r>
              <a:rPr lang="en-US" i="1" noProof="0" dirty="0" smtClean="0"/>
              <a:t>partitioning</a:t>
            </a:r>
            <a:r>
              <a:rPr lang="en-US" noProof="0" dirty="0" smtClean="0"/>
              <a:t>)</a:t>
            </a:r>
          </a:p>
          <a:p>
            <a:r>
              <a:rPr lang="en-US" noProof="0" dirty="0" smtClean="0"/>
              <a:t>You have resources that become maps by applying "…/map"</a:t>
            </a:r>
          </a:p>
          <a:p>
            <a:pPr lvl="1"/>
            <a:r>
              <a:rPr lang="en-US" dirty="0" smtClean="0"/>
              <a:t>This endpoint represents the map and will give you info about the map and how to formulate a request to a subset of it and the STYLES that can be applied</a:t>
            </a:r>
          </a:p>
          <a:p>
            <a:r>
              <a:rPr lang="en-US" dirty="0" smtClean="0"/>
              <a:t>"…/map/{</a:t>
            </a:r>
            <a:r>
              <a:rPr lang="en-US" dirty="0" err="1" smtClean="0"/>
              <a:t>styleId</a:t>
            </a:r>
            <a:r>
              <a:rPr lang="en-US" dirty="0" smtClean="0"/>
              <a:t>}" is the endpoint to get a subset.</a:t>
            </a:r>
          </a:p>
          <a:p>
            <a:pPr lvl="1"/>
            <a:r>
              <a:rPr lang="en-US" dirty="0" smtClean="0"/>
              <a:t>Using the tiles API: </a:t>
            </a:r>
            <a:r>
              <a:rPr lang="en-US" dirty="0" smtClean="0"/>
              <a:t>"…/map/{</a:t>
            </a:r>
            <a:r>
              <a:rPr lang="en-US" dirty="0" err="1" smtClean="0"/>
              <a:t>styleId</a:t>
            </a:r>
            <a:r>
              <a:rPr lang="en-US" dirty="0" smtClean="0"/>
              <a:t>}/tiles/{</a:t>
            </a:r>
            <a:r>
              <a:rPr lang="en-US" dirty="0" err="1" smtClean="0"/>
              <a:t>tileMatrixSetId</a:t>
            </a:r>
            <a:r>
              <a:rPr lang="en-US" dirty="0" smtClean="0"/>
              <a:t>}/…/{</a:t>
            </a:r>
            <a:r>
              <a:rPr lang="en-US" dirty="0" err="1" smtClean="0"/>
              <a:t>tileCol</a:t>
            </a:r>
            <a:r>
              <a:rPr lang="en-US" dirty="0" smtClean="0"/>
              <a:t>}"</a:t>
            </a:r>
          </a:p>
          <a:p>
            <a:pPr lvl="1"/>
            <a:r>
              <a:rPr lang="en-US" dirty="0" smtClean="0"/>
              <a:t>Using the BBOX extension: </a:t>
            </a:r>
            <a:r>
              <a:rPr lang="en-US" dirty="0" smtClean="0"/>
              <a:t>"…/map/{</a:t>
            </a:r>
            <a:r>
              <a:rPr lang="en-US" dirty="0" err="1" smtClean="0"/>
              <a:t>styleId</a:t>
            </a:r>
            <a:r>
              <a:rPr lang="en-US" dirty="0" smtClean="0"/>
              <a:t>}?</a:t>
            </a:r>
            <a:r>
              <a:rPr lang="en-US" dirty="0" err="1" smtClean="0"/>
              <a:t>crs</a:t>
            </a:r>
            <a:r>
              <a:rPr lang="en-US" dirty="0" smtClean="0"/>
              <a:t>=</a:t>
            </a:r>
            <a:r>
              <a:rPr lang="en-US" dirty="0" err="1" smtClean="0"/>
              <a:t>ccc&amp;bbox</a:t>
            </a:r>
            <a:r>
              <a:rPr lang="en-US" dirty="0" smtClean="0"/>
              <a:t>=</a:t>
            </a:r>
            <a:r>
              <a:rPr lang="en-US" dirty="0" err="1" smtClean="0"/>
              <a:t>bbb&amp;width</a:t>
            </a:r>
            <a:r>
              <a:rPr lang="en-US" dirty="0" smtClean="0"/>
              <a:t>…</a:t>
            </a:r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What is a map (informal def)</a:t>
            </a:r>
            <a:endParaRPr lang="en-US" noProof="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156 Conector recto de flecha"/>
          <p:cNvCxnSpPr>
            <a:stCxn id="67" idx="1"/>
            <a:endCxn id="103" idx="0"/>
          </p:cNvCxnSpPr>
          <p:nvPr/>
        </p:nvCxnSpPr>
        <p:spPr>
          <a:xfrm flipH="1">
            <a:off x="2356859" y="3483977"/>
            <a:ext cx="2876533" cy="192622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6 CuadroTexto"/>
          <p:cNvSpPr txBox="1"/>
          <p:nvPr/>
        </p:nvSpPr>
        <p:spPr>
          <a:xfrm>
            <a:off x="4937787" y="4114800"/>
            <a:ext cx="192021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 smtClean="0"/>
              <a:t>Common </a:t>
            </a:r>
            <a:r>
              <a:rPr lang="en-US" sz="1600" b="0" dirty="0" err="1" smtClean="0"/>
              <a:t>GeoData</a:t>
            </a:r>
            <a:endParaRPr lang="en-US" sz="1600" b="0" dirty="0"/>
          </a:p>
        </p:txBody>
      </p:sp>
      <p:sp>
        <p:nvSpPr>
          <p:cNvPr id="115" name="114 CuadroTexto"/>
          <p:cNvSpPr txBox="1"/>
          <p:nvPr/>
        </p:nvSpPr>
        <p:spPr>
          <a:xfrm>
            <a:off x="8001000" y="5257800"/>
            <a:ext cx="2045229" cy="33855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i="1" dirty="0" smtClean="0"/>
              <a:t>Map res. (style)</a:t>
            </a:r>
          </a:p>
        </p:txBody>
      </p:sp>
      <p:sp>
        <p:nvSpPr>
          <p:cNvPr id="65" name="64 CuadroTexto"/>
          <p:cNvSpPr txBox="1"/>
          <p:nvPr/>
        </p:nvSpPr>
        <p:spPr>
          <a:xfrm>
            <a:off x="4937787" y="5282953"/>
            <a:ext cx="192021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 smtClean="0"/>
              <a:t>Common core</a:t>
            </a:r>
            <a:endParaRPr lang="en-US" sz="1600" b="0" dirty="0"/>
          </a:p>
        </p:txBody>
      </p:sp>
      <p:cxnSp>
        <p:nvCxnSpPr>
          <p:cNvPr id="80" name="79 Conector recto de flecha"/>
          <p:cNvCxnSpPr>
            <a:stCxn id="7" idx="2"/>
            <a:endCxn id="65" idx="0"/>
          </p:cNvCxnSpPr>
          <p:nvPr/>
        </p:nvCxnSpPr>
        <p:spPr>
          <a:xfrm>
            <a:off x="5897894" y="4453354"/>
            <a:ext cx="0" cy="829599"/>
          </a:xfrm>
          <a:prstGeom prst="straightConnector1">
            <a:avLst/>
          </a:prstGeom>
          <a:ln w="28575"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84 CuadroTexto"/>
          <p:cNvSpPr txBox="1"/>
          <p:nvPr/>
        </p:nvSpPr>
        <p:spPr>
          <a:xfrm>
            <a:off x="10591800" y="4038600"/>
            <a:ext cx="1248139" cy="33855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dirty="0" smtClean="0"/>
              <a:t>Maps </a:t>
            </a:r>
            <a:r>
              <a:rPr lang="en-US" sz="1600" b="0" dirty="0" err="1" smtClean="0"/>
              <a:t>BBox</a:t>
            </a:r>
            <a:endParaRPr lang="en-US" sz="1600" b="0" dirty="0"/>
          </a:p>
        </p:txBody>
      </p:sp>
      <p:cxnSp>
        <p:nvCxnSpPr>
          <p:cNvPr id="86" name="85 Conector recto de flecha"/>
          <p:cNvCxnSpPr>
            <a:stCxn id="85" idx="2"/>
            <a:endCxn id="115" idx="0"/>
          </p:cNvCxnSpPr>
          <p:nvPr/>
        </p:nvCxnSpPr>
        <p:spPr>
          <a:xfrm flipH="1">
            <a:off x="9023615" y="4377154"/>
            <a:ext cx="2192255" cy="88064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102 CuadroTexto"/>
          <p:cNvSpPr txBox="1"/>
          <p:nvPr/>
        </p:nvSpPr>
        <p:spPr>
          <a:xfrm>
            <a:off x="1828800" y="5410200"/>
            <a:ext cx="1056117" cy="33855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i="1" dirty="0" err="1" smtClean="0"/>
              <a:t>Tileset</a:t>
            </a:r>
            <a:endParaRPr lang="en-US" sz="1600" b="0" i="1" dirty="0" smtClean="0"/>
          </a:p>
        </p:txBody>
      </p:sp>
      <p:sp>
        <p:nvSpPr>
          <p:cNvPr id="39" name="38 Rectángulo"/>
          <p:cNvSpPr/>
          <p:nvPr/>
        </p:nvSpPr>
        <p:spPr bwMode="auto">
          <a:xfrm>
            <a:off x="1676400" y="3124200"/>
            <a:ext cx="2895600" cy="2743200"/>
          </a:xfrm>
          <a:prstGeom prst="rect">
            <a:avLst/>
          </a:prstGeom>
          <a:noFill/>
          <a:ln w="28575" cap="flat" cmpd="sng" algn="ctr">
            <a:solidFill>
              <a:srgbClr val="969696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8" name="57 Rectángulo"/>
          <p:cNvSpPr/>
          <p:nvPr/>
        </p:nvSpPr>
        <p:spPr bwMode="auto">
          <a:xfrm>
            <a:off x="7162800" y="3276600"/>
            <a:ext cx="3048000" cy="2438400"/>
          </a:xfrm>
          <a:prstGeom prst="rect">
            <a:avLst/>
          </a:prstGeom>
          <a:noFill/>
          <a:ln w="28575" cap="flat" cmpd="sng" algn="ctr">
            <a:solidFill>
              <a:srgbClr val="969696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" name="59 CuadroTexto"/>
          <p:cNvSpPr txBox="1"/>
          <p:nvPr/>
        </p:nvSpPr>
        <p:spPr>
          <a:xfrm>
            <a:off x="8839200" y="2971800"/>
            <a:ext cx="1752600" cy="3048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ca-ES" sz="1600" b="0" dirty="0" err="1" smtClean="0"/>
              <a:t>Maps</a:t>
            </a:r>
            <a:r>
              <a:rPr lang="ca-ES" sz="1600" b="0" dirty="0" smtClean="0"/>
              <a:t> Part 1: </a:t>
            </a:r>
            <a:r>
              <a:rPr lang="ca-ES" sz="1600" b="0" dirty="0" err="1" smtClean="0"/>
              <a:t>core</a:t>
            </a:r>
            <a:endParaRPr lang="es-ES" sz="1600" b="0" dirty="0" err="1" smtClean="0"/>
          </a:p>
        </p:txBody>
      </p:sp>
      <p:sp>
        <p:nvSpPr>
          <p:cNvPr id="73" name="72 Título"/>
          <p:cNvSpPr>
            <a:spLocks noGrp="1"/>
          </p:cNvSpPr>
          <p:nvPr>
            <p:ph type="title"/>
          </p:nvPr>
        </p:nvSpPr>
        <p:spPr>
          <a:xfrm>
            <a:off x="2362201" y="136525"/>
            <a:ext cx="7472362" cy="685800"/>
          </a:xfrm>
        </p:spPr>
        <p:txBody>
          <a:bodyPr/>
          <a:lstStyle/>
          <a:p>
            <a:r>
              <a:rPr lang="en-US" noProof="0" dirty="0" smtClean="0"/>
              <a:t>Modular approach</a:t>
            </a:r>
            <a:endParaRPr lang="en-US" noProof="0" dirty="0"/>
          </a:p>
        </p:txBody>
      </p:sp>
      <p:sp>
        <p:nvSpPr>
          <p:cNvPr id="200" name="199 CuadroTexto"/>
          <p:cNvSpPr txBox="1"/>
          <p:nvPr/>
        </p:nvSpPr>
        <p:spPr>
          <a:xfrm>
            <a:off x="10210800" y="3505200"/>
            <a:ext cx="1752600" cy="3048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ca-ES" sz="1600" b="0" dirty="0" err="1" smtClean="0"/>
              <a:t>Maps</a:t>
            </a:r>
            <a:r>
              <a:rPr lang="ca-ES" sz="1600" b="0" dirty="0" smtClean="0"/>
              <a:t> Part 2: </a:t>
            </a:r>
            <a:r>
              <a:rPr lang="ca-ES" sz="1600" b="0" dirty="0" err="1" smtClean="0"/>
              <a:t>partition</a:t>
            </a:r>
            <a:endParaRPr lang="es-ES" sz="1600" b="0" dirty="0" err="1" smtClean="0"/>
          </a:p>
        </p:txBody>
      </p:sp>
      <p:sp>
        <p:nvSpPr>
          <p:cNvPr id="201" name="200 Rectángulo"/>
          <p:cNvSpPr/>
          <p:nvPr/>
        </p:nvSpPr>
        <p:spPr bwMode="auto">
          <a:xfrm>
            <a:off x="10515600" y="3886200"/>
            <a:ext cx="1447800" cy="685800"/>
          </a:xfrm>
          <a:prstGeom prst="rect">
            <a:avLst/>
          </a:prstGeom>
          <a:noFill/>
          <a:ln w="28575" cap="flat" cmpd="sng" algn="ctr">
            <a:solidFill>
              <a:srgbClr val="969696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39" name="238 Conector recto de flecha"/>
          <p:cNvCxnSpPr>
            <a:stCxn id="67" idx="3"/>
            <a:endCxn id="115" idx="0"/>
          </p:cNvCxnSpPr>
          <p:nvPr/>
        </p:nvCxnSpPr>
        <p:spPr>
          <a:xfrm>
            <a:off x="6786331" y="3483977"/>
            <a:ext cx="2237284" cy="177382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63 CuadroTexto"/>
          <p:cNvSpPr txBox="1"/>
          <p:nvPr/>
        </p:nvSpPr>
        <p:spPr>
          <a:xfrm>
            <a:off x="1447800" y="2743200"/>
            <a:ext cx="1752600" cy="3048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ca-ES" sz="1600" b="0" dirty="0" err="1" smtClean="0"/>
              <a:t>Tiles</a:t>
            </a:r>
            <a:r>
              <a:rPr lang="ca-ES" sz="1600" b="0" dirty="0" smtClean="0"/>
              <a:t> Part 1: </a:t>
            </a:r>
            <a:r>
              <a:rPr lang="ca-ES" sz="1600" b="0" dirty="0" err="1" smtClean="0"/>
              <a:t>core</a:t>
            </a:r>
            <a:endParaRPr lang="es-ES" sz="1600" b="0" dirty="0" err="1" smtClean="0"/>
          </a:p>
        </p:txBody>
      </p:sp>
      <p:grpSp>
        <p:nvGrpSpPr>
          <p:cNvPr id="66" name="65 Grupo"/>
          <p:cNvGrpSpPr/>
          <p:nvPr/>
        </p:nvGrpSpPr>
        <p:grpSpPr>
          <a:xfrm>
            <a:off x="4166592" y="2781300"/>
            <a:ext cx="2743200" cy="1066800"/>
            <a:chOff x="4267200" y="2057400"/>
            <a:chExt cx="2743200" cy="1066800"/>
          </a:xfrm>
        </p:grpSpPr>
        <p:sp>
          <p:nvSpPr>
            <p:cNvPr id="67" name="66 CuadroTexto"/>
            <p:cNvSpPr txBox="1"/>
            <p:nvPr/>
          </p:nvSpPr>
          <p:spPr>
            <a:xfrm>
              <a:off x="5334000" y="2590800"/>
              <a:ext cx="1552939" cy="338554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0" dirty="0" smtClean="0"/>
                <a:t>Map-</a:t>
              </a:r>
              <a:r>
                <a:rPr lang="en-US" sz="1600" b="0" dirty="0" err="1" smtClean="0"/>
                <a:t>tilesets</a:t>
              </a:r>
              <a:endParaRPr lang="en-US" sz="1600" b="0" dirty="0"/>
            </a:p>
          </p:txBody>
        </p:sp>
        <p:sp>
          <p:nvSpPr>
            <p:cNvPr id="68" name="67 CuadroTexto"/>
            <p:cNvSpPr txBox="1"/>
            <p:nvPr/>
          </p:nvSpPr>
          <p:spPr>
            <a:xfrm>
              <a:off x="4267200" y="2057400"/>
              <a:ext cx="1752600" cy="30480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ca-ES" sz="1600" b="0" dirty="0" err="1" smtClean="0"/>
                <a:t>Tiles</a:t>
              </a:r>
              <a:r>
                <a:rPr lang="ca-ES" sz="1600" b="0" dirty="0" smtClean="0"/>
                <a:t> Part 2: </a:t>
              </a:r>
              <a:r>
                <a:rPr lang="ca-ES" sz="1600" b="0" dirty="0" err="1" smtClean="0"/>
                <a:t>maps</a:t>
              </a:r>
              <a:endParaRPr lang="es-ES" sz="1600" b="0" dirty="0" err="1" smtClean="0"/>
            </a:p>
          </p:txBody>
        </p:sp>
        <p:sp>
          <p:nvSpPr>
            <p:cNvPr id="69" name="68 Rectángulo"/>
            <p:cNvSpPr/>
            <p:nvPr/>
          </p:nvSpPr>
          <p:spPr bwMode="auto">
            <a:xfrm>
              <a:off x="5105400" y="2438400"/>
              <a:ext cx="1905000" cy="685800"/>
            </a:xfrm>
            <a:prstGeom prst="rect">
              <a:avLst/>
            </a:prstGeom>
            <a:noFill/>
            <a:ln w="28575" cap="flat" cmpd="sng" algn="ctr">
              <a:solidFill>
                <a:srgbClr val="96969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156 Conector recto de flecha"/>
          <p:cNvCxnSpPr>
            <a:stCxn id="67" idx="1"/>
            <a:endCxn id="103" idx="0"/>
          </p:cNvCxnSpPr>
          <p:nvPr/>
        </p:nvCxnSpPr>
        <p:spPr>
          <a:xfrm flipH="1">
            <a:off x="2356859" y="3483977"/>
            <a:ext cx="2876533" cy="192622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6 CuadroTexto"/>
          <p:cNvSpPr txBox="1"/>
          <p:nvPr/>
        </p:nvSpPr>
        <p:spPr>
          <a:xfrm>
            <a:off x="4937787" y="4114800"/>
            <a:ext cx="192021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 smtClean="0"/>
              <a:t>Common </a:t>
            </a:r>
            <a:r>
              <a:rPr lang="en-US" sz="1600" b="0" dirty="0" err="1" smtClean="0"/>
              <a:t>GeoData</a:t>
            </a:r>
            <a:endParaRPr lang="en-US" sz="1600" b="0" dirty="0"/>
          </a:p>
        </p:txBody>
      </p:sp>
      <p:sp>
        <p:nvSpPr>
          <p:cNvPr id="115" name="114 CuadroTexto"/>
          <p:cNvSpPr txBox="1"/>
          <p:nvPr/>
        </p:nvSpPr>
        <p:spPr>
          <a:xfrm>
            <a:off x="8001000" y="5257800"/>
            <a:ext cx="2045229" cy="33855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i="1" dirty="0" smtClean="0"/>
              <a:t>Map res. (style)</a:t>
            </a:r>
          </a:p>
        </p:txBody>
      </p:sp>
      <p:sp>
        <p:nvSpPr>
          <p:cNvPr id="65" name="64 CuadroTexto"/>
          <p:cNvSpPr txBox="1"/>
          <p:nvPr/>
        </p:nvSpPr>
        <p:spPr>
          <a:xfrm>
            <a:off x="4937787" y="5282953"/>
            <a:ext cx="192021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 smtClean="0"/>
              <a:t>Common core</a:t>
            </a:r>
            <a:endParaRPr lang="en-US" sz="1600" b="0" dirty="0"/>
          </a:p>
        </p:txBody>
      </p:sp>
      <p:cxnSp>
        <p:nvCxnSpPr>
          <p:cNvPr id="80" name="79 Conector recto de flecha"/>
          <p:cNvCxnSpPr>
            <a:stCxn id="7" idx="2"/>
            <a:endCxn id="65" idx="0"/>
          </p:cNvCxnSpPr>
          <p:nvPr/>
        </p:nvCxnSpPr>
        <p:spPr>
          <a:xfrm>
            <a:off x="5897894" y="4453354"/>
            <a:ext cx="0" cy="829599"/>
          </a:xfrm>
          <a:prstGeom prst="straightConnector1">
            <a:avLst/>
          </a:prstGeom>
          <a:ln w="28575"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84 CuadroTexto"/>
          <p:cNvSpPr txBox="1"/>
          <p:nvPr/>
        </p:nvSpPr>
        <p:spPr>
          <a:xfrm>
            <a:off x="10591800" y="4038600"/>
            <a:ext cx="1248139" cy="33855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dirty="0" smtClean="0"/>
              <a:t>Maps </a:t>
            </a:r>
            <a:r>
              <a:rPr lang="en-US" sz="1600" b="0" dirty="0" err="1" smtClean="0"/>
              <a:t>BBox</a:t>
            </a:r>
            <a:endParaRPr lang="en-US" sz="1600" b="0" dirty="0"/>
          </a:p>
        </p:txBody>
      </p:sp>
      <p:cxnSp>
        <p:nvCxnSpPr>
          <p:cNvPr id="86" name="85 Conector recto de flecha"/>
          <p:cNvCxnSpPr>
            <a:stCxn id="85" idx="2"/>
            <a:endCxn id="115" idx="0"/>
          </p:cNvCxnSpPr>
          <p:nvPr/>
        </p:nvCxnSpPr>
        <p:spPr>
          <a:xfrm flipH="1">
            <a:off x="9023615" y="4377154"/>
            <a:ext cx="2192255" cy="88064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102 CuadroTexto"/>
          <p:cNvSpPr txBox="1"/>
          <p:nvPr/>
        </p:nvSpPr>
        <p:spPr>
          <a:xfrm>
            <a:off x="1828800" y="5410200"/>
            <a:ext cx="1056117" cy="33855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i="1" dirty="0" err="1" smtClean="0"/>
              <a:t>Tileset</a:t>
            </a:r>
            <a:endParaRPr lang="en-US" sz="1600" b="0" i="1" dirty="0" smtClean="0"/>
          </a:p>
        </p:txBody>
      </p:sp>
      <p:sp>
        <p:nvSpPr>
          <p:cNvPr id="39" name="38 Rectángulo"/>
          <p:cNvSpPr/>
          <p:nvPr/>
        </p:nvSpPr>
        <p:spPr bwMode="auto">
          <a:xfrm>
            <a:off x="1676400" y="3124200"/>
            <a:ext cx="2895600" cy="2743200"/>
          </a:xfrm>
          <a:prstGeom prst="rect">
            <a:avLst/>
          </a:prstGeom>
          <a:noFill/>
          <a:ln w="28575" cap="flat" cmpd="sng" algn="ctr">
            <a:solidFill>
              <a:srgbClr val="969696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8" name="57 Rectángulo"/>
          <p:cNvSpPr/>
          <p:nvPr/>
        </p:nvSpPr>
        <p:spPr bwMode="auto">
          <a:xfrm>
            <a:off x="7162800" y="3276600"/>
            <a:ext cx="3048000" cy="2438400"/>
          </a:xfrm>
          <a:prstGeom prst="rect">
            <a:avLst/>
          </a:prstGeom>
          <a:noFill/>
          <a:ln w="28575" cap="flat" cmpd="sng" algn="ctr">
            <a:solidFill>
              <a:srgbClr val="969696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" name="59 CuadroTexto"/>
          <p:cNvSpPr txBox="1"/>
          <p:nvPr/>
        </p:nvSpPr>
        <p:spPr>
          <a:xfrm>
            <a:off x="8839200" y="2971800"/>
            <a:ext cx="1752600" cy="3048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ca-ES" sz="1600" b="0" dirty="0" err="1" smtClean="0"/>
              <a:t>Maps</a:t>
            </a:r>
            <a:r>
              <a:rPr lang="ca-ES" sz="1600" b="0" dirty="0" smtClean="0"/>
              <a:t> Part 1: </a:t>
            </a:r>
            <a:r>
              <a:rPr lang="ca-ES" sz="1600" b="0" dirty="0" err="1" smtClean="0"/>
              <a:t>core</a:t>
            </a:r>
            <a:endParaRPr lang="es-ES" sz="1600" b="0" dirty="0" err="1" smtClean="0"/>
          </a:p>
        </p:txBody>
      </p:sp>
      <p:sp>
        <p:nvSpPr>
          <p:cNvPr id="73" name="72 Título"/>
          <p:cNvSpPr>
            <a:spLocks noGrp="1"/>
          </p:cNvSpPr>
          <p:nvPr>
            <p:ph type="title"/>
          </p:nvPr>
        </p:nvSpPr>
        <p:spPr>
          <a:xfrm>
            <a:off x="2362201" y="136525"/>
            <a:ext cx="7472362" cy="685800"/>
          </a:xfrm>
        </p:spPr>
        <p:txBody>
          <a:bodyPr/>
          <a:lstStyle/>
          <a:p>
            <a:r>
              <a:rPr lang="en-US" noProof="0" dirty="0" smtClean="0"/>
              <a:t>Modular approach</a:t>
            </a:r>
            <a:endParaRPr lang="en-US" noProof="0" dirty="0"/>
          </a:p>
        </p:txBody>
      </p:sp>
      <p:sp>
        <p:nvSpPr>
          <p:cNvPr id="200" name="199 CuadroTexto"/>
          <p:cNvSpPr txBox="1"/>
          <p:nvPr/>
        </p:nvSpPr>
        <p:spPr>
          <a:xfrm>
            <a:off x="10210800" y="3505200"/>
            <a:ext cx="1752600" cy="3048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ca-ES" sz="1600" b="0" dirty="0" err="1" smtClean="0"/>
              <a:t>Maps</a:t>
            </a:r>
            <a:r>
              <a:rPr lang="ca-ES" sz="1600" b="0" dirty="0" smtClean="0"/>
              <a:t> Part 2: </a:t>
            </a:r>
            <a:r>
              <a:rPr lang="ca-ES" sz="1600" b="0" dirty="0" err="1" smtClean="0"/>
              <a:t>partition</a:t>
            </a:r>
            <a:endParaRPr lang="es-ES" sz="1600" b="0" dirty="0" err="1" smtClean="0"/>
          </a:p>
        </p:txBody>
      </p:sp>
      <p:sp>
        <p:nvSpPr>
          <p:cNvPr id="201" name="200 Rectángulo"/>
          <p:cNvSpPr/>
          <p:nvPr/>
        </p:nvSpPr>
        <p:spPr bwMode="auto">
          <a:xfrm>
            <a:off x="10515600" y="3886200"/>
            <a:ext cx="1447800" cy="685800"/>
          </a:xfrm>
          <a:prstGeom prst="rect">
            <a:avLst/>
          </a:prstGeom>
          <a:noFill/>
          <a:ln w="28575" cap="flat" cmpd="sng" algn="ctr">
            <a:solidFill>
              <a:srgbClr val="969696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39" name="238 Conector recto de flecha"/>
          <p:cNvCxnSpPr>
            <a:stCxn id="67" idx="3"/>
            <a:endCxn id="115" idx="0"/>
          </p:cNvCxnSpPr>
          <p:nvPr/>
        </p:nvCxnSpPr>
        <p:spPr>
          <a:xfrm>
            <a:off x="6786331" y="3483977"/>
            <a:ext cx="2237284" cy="177382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63 CuadroTexto"/>
          <p:cNvSpPr txBox="1"/>
          <p:nvPr/>
        </p:nvSpPr>
        <p:spPr>
          <a:xfrm>
            <a:off x="1447800" y="2743200"/>
            <a:ext cx="1752600" cy="3048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ca-ES" sz="1600" b="0" dirty="0" err="1" smtClean="0"/>
              <a:t>Tiles</a:t>
            </a:r>
            <a:r>
              <a:rPr lang="ca-ES" sz="1600" b="0" dirty="0" smtClean="0"/>
              <a:t> Part 1: </a:t>
            </a:r>
            <a:r>
              <a:rPr lang="ca-ES" sz="1600" b="0" dirty="0" err="1" smtClean="0"/>
              <a:t>core</a:t>
            </a:r>
            <a:endParaRPr lang="es-ES" sz="1600" b="0" dirty="0" err="1" smtClean="0"/>
          </a:p>
        </p:txBody>
      </p:sp>
      <p:grpSp>
        <p:nvGrpSpPr>
          <p:cNvPr id="2" name="65 Grupo"/>
          <p:cNvGrpSpPr/>
          <p:nvPr/>
        </p:nvGrpSpPr>
        <p:grpSpPr>
          <a:xfrm>
            <a:off x="4166592" y="2781300"/>
            <a:ext cx="2743200" cy="1066800"/>
            <a:chOff x="4267200" y="2057400"/>
            <a:chExt cx="2743200" cy="1066800"/>
          </a:xfrm>
        </p:grpSpPr>
        <p:sp>
          <p:nvSpPr>
            <p:cNvPr id="67" name="66 CuadroTexto"/>
            <p:cNvSpPr txBox="1"/>
            <p:nvPr/>
          </p:nvSpPr>
          <p:spPr>
            <a:xfrm>
              <a:off x="5334000" y="2590800"/>
              <a:ext cx="1552939" cy="338554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0" dirty="0" smtClean="0"/>
                <a:t>Map-</a:t>
              </a:r>
              <a:r>
                <a:rPr lang="en-US" sz="1600" b="0" dirty="0" err="1" smtClean="0"/>
                <a:t>tilesets</a:t>
              </a:r>
              <a:endParaRPr lang="en-US" sz="1600" b="0" dirty="0"/>
            </a:p>
          </p:txBody>
        </p:sp>
        <p:sp>
          <p:nvSpPr>
            <p:cNvPr id="68" name="67 CuadroTexto"/>
            <p:cNvSpPr txBox="1"/>
            <p:nvPr/>
          </p:nvSpPr>
          <p:spPr>
            <a:xfrm>
              <a:off x="4267200" y="2057400"/>
              <a:ext cx="1752600" cy="30480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ca-ES" sz="1600" b="0" dirty="0" err="1" smtClean="0"/>
                <a:t>Tiles</a:t>
              </a:r>
              <a:r>
                <a:rPr lang="ca-ES" sz="1600" b="0" dirty="0" smtClean="0"/>
                <a:t> Part 2: </a:t>
              </a:r>
              <a:r>
                <a:rPr lang="ca-ES" sz="1600" b="0" dirty="0" err="1" smtClean="0"/>
                <a:t>maps</a:t>
              </a:r>
              <a:endParaRPr lang="es-ES" sz="1600" b="0" dirty="0" err="1" smtClean="0"/>
            </a:p>
          </p:txBody>
        </p:sp>
        <p:sp>
          <p:nvSpPr>
            <p:cNvPr id="69" name="68 Rectángulo"/>
            <p:cNvSpPr/>
            <p:nvPr/>
          </p:nvSpPr>
          <p:spPr bwMode="auto">
            <a:xfrm>
              <a:off x="5105400" y="2438400"/>
              <a:ext cx="1905000" cy="685800"/>
            </a:xfrm>
            <a:prstGeom prst="rect">
              <a:avLst/>
            </a:prstGeom>
            <a:noFill/>
            <a:ln w="28575" cap="flat" cmpd="sng" algn="ctr">
              <a:solidFill>
                <a:srgbClr val="96969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2" name="21 CuadroTexto"/>
          <p:cNvSpPr txBox="1"/>
          <p:nvPr/>
        </p:nvSpPr>
        <p:spPr>
          <a:xfrm>
            <a:off x="2334749" y="990601"/>
            <a:ext cx="1551452" cy="561856"/>
          </a:xfrm>
          <a:prstGeom prst="flowChartAlternateProcess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dirty="0" smtClean="0"/>
              <a:t>Data Tiles</a:t>
            </a:r>
          </a:p>
          <a:p>
            <a:pPr algn="ctr"/>
            <a:r>
              <a:rPr lang="en-US" sz="1100" b="0" dirty="0" smtClean="0"/>
              <a:t>(incl. Vector Tiles)</a:t>
            </a:r>
            <a:endParaRPr lang="en-US" sz="1100" b="0" dirty="0"/>
          </a:p>
        </p:txBody>
      </p:sp>
      <p:sp>
        <p:nvSpPr>
          <p:cNvPr id="23" name="22 CuadroTexto"/>
          <p:cNvSpPr txBox="1"/>
          <p:nvPr/>
        </p:nvSpPr>
        <p:spPr>
          <a:xfrm>
            <a:off x="5486400" y="990600"/>
            <a:ext cx="1152128" cy="374571"/>
          </a:xfrm>
          <a:prstGeom prst="flowChartAlternateProcess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dirty="0" smtClean="0"/>
              <a:t>Map Tiles</a:t>
            </a:r>
          </a:p>
        </p:txBody>
      </p:sp>
      <p:sp>
        <p:nvSpPr>
          <p:cNvPr id="24" name="23 CuadroTexto"/>
          <p:cNvSpPr txBox="1"/>
          <p:nvPr/>
        </p:nvSpPr>
        <p:spPr>
          <a:xfrm>
            <a:off x="10668000" y="990600"/>
            <a:ext cx="1152128" cy="374571"/>
          </a:xfrm>
          <a:prstGeom prst="flowChartAlternateProcess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dirty="0" smtClean="0"/>
              <a:t>Maps</a:t>
            </a:r>
          </a:p>
        </p:txBody>
      </p:sp>
      <p:cxnSp>
        <p:nvCxnSpPr>
          <p:cNvPr id="25" name="24 Conector recto de flecha"/>
          <p:cNvCxnSpPr>
            <a:stCxn id="24" idx="2"/>
          </p:cNvCxnSpPr>
          <p:nvPr/>
        </p:nvCxnSpPr>
        <p:spPr>
          <a:xfrm flipH="1">
            <a:off x="11215870" y="1365171"/>
            <a:ext cx="28194" cy="2673429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25 Conector recto de flecha"/>
          <p:cNvCxnSpPr>
            <a:stCxn id="22" idx="2"/>
          </p:cNvCxnSpPr>
          <p:nvPr/>
        </p:nvCxnSpPr>
        <p:spPr>
          <a:xfrm>
            <a:off x="3110475" y="1552457"/>
            <a:ext cx="13725" cy="1571743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26 Conector recto de flecha"/>
          <p:cNvCxnSpPr>
            <a:stCxn id="23" idx="2"/>
          </p:cNvCxnSpPr>
          <p:nvPr/>
        </p:nvCxnSpPr>
        <p:spPr>
          <a:xfrm flipH="1">
            <a:off x="5957292" y="1365171"/>
            <a:ext cx="105172" cy="1797129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What resources can I transform into a map?</a:t>
            </a:r>
            <a:endParaRPr lang="en-US" noProof="0"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>
          <a:xfrm>
            <a:off x="334106" y="1162837"/>
            <a:ext cx="11170322" cy="5098113"/>
          </a:xfrm>
        </p:spPr>
        <p:txBody>
          <a:bodyPr>
            <a:normAutofit fontScale="92500" lnSpcReduction="20000"/>
          </a:bodyPr>
          <a:lstStyle/>
          <a:p>
            <a:r>
              <a:rPr lang="en-US" noProof="0" dirty="0" smtClean="0"/>
              <a:t>Be aware that an OGC API represents ONE dataset</a:t>
            </a:r>
          </a:p>
          <a:p>
            <a:pPr lvl="1"/>
            <a:r>
              <a:rPr lang="en-US" dirty="0" smtClean="0"/>
              <a:t>This gives us "continuity" with the STAC spec that is an specification that gives access to a dataset.</a:t>
            </a:r>
          </a:p>
          <a:p>
            <a:pPr lvl="1"/>
            <a:r>
              <a:rPr lang="en-US" noProof="0" dirty="0" smtClean="0"/>
              <a:t>What is a dataset?. Do not get stack with it!. It what you want it to be as far as</a:t>
            </a:r>
          </a:p>
          <a:p>
            <a:pPr lvl="2"/>
            <a:r>
              <a:rPr lang="en-US" noProof="0" dirty="0" smtClean="0"/>
              <a:t>It is data managed by one institution (or a consortium)</a:t>
            </a:r>
          </a:p>
          <a:p>
            <a:pPr lvl="2"/>
            <a:r>
              <a:rPr lang="en-US" dirty="0" smtClean="0"/>
              <a:t>It can be accessed via geospatial data resources (e.g. collections)</a:t>
            </a:r>
          </a:p>
          <a:p>
            <a:pPr lvl="2"/>
            <a:endParaRPr lang="en-US" noProof="0" dirty="0" smtClean="0"/>
          </a:p>
          <a:p>
            <a:pPr marL="3055938"/>
            <a:r>
              <a:rPr lang="en-US" dirty="0" smtClean="0"/>
              <a:t>We can get a map for the whole dataset. The landing page (root) is the dataset</a:t>
            </a:r>
          </a:p>
          <a:p>
            <a:pPr marL="3408363" lvl="1"/>
            <a:r>
              <a:rPr lang="en-US" dirty="0" smtClean="0"/>
              <a:t>Using the tiles API: </a:t>
            </a:r>
            <a:r>
              <a:rPr lang="en-US" dirty="0" smtClean="0"/>
              <a:t>"/</a:t>
            </a:r>
            <a:r>
              <a:rPr lang="en-US" dirty="0" smtClean="0"/>
              <a:t>map/{</a:t>
            </a:r>
            <a:r>
              <a:rPr lang="en-US" dirty="0" err="1" smtClean="0"/>
              <a:t>styleId</a:t>
            </a:r>
            <a:r>
              <a:rPr lang="en-US" dirty="0" smtClean="0"/>
              <a:t>}/tiles/{</a:t>
            </a:r>
            <a:r>
              <a:rPr lang="en-US" dirty="0" err="1" smtClean="0"/>
              <a:t>tileMatrixSetId</a:t>
            </a:r>
            <a:r>
              <a:rPr lang="en-US" dirty="0" smtClean="0"/>
              <a:t>}/…/{</a:t>
            </a:r>
            <a:r>
              <a:rPr lang="en-US" dirty="0" err="1" smtClean="0"/>
              <a:t>tileCol</a:t>
            </a:r>
            <a:r>
              <a:rPr lang="en-US" dirty="0" smtClean="0"/>
              <a:t>}"</a:t>
            </a:r>
          </a:p>
          <a:p>
            <a:pPr marL="3408363" lvl="1"/>
            <a:r>
              <a:rPr lang="en-US" dirty="0" smtClean="0"/>
              <a:t>Using the BBOX extension: </a:t>
            </a:r>
            <a:r>
              <a:rPr lang="en-US" dirty="0" smtClean="0"/>
              <a:t>"/</a:t>
            </a:r>
            <a:r>
              <a:rPr lang="en-US" dirty="0" smtClean="0"/>
              <a:t>map/{</a:t>
            </a:r>
            <a:r>
              <a:rPr lang="en-US" dirty="0" err="1" smtClean="0"/>
              <a:t>styleId</a:t>
            </a:r>
            <a:r>
              <a:rPr lang="en-US" dirty="0" smtClean="0"/>
              <a:t>}?</a:t>
            </a:r>
            <a:r>
              <a:rPr lang="en-US" dirty="0" err="1" smtClean="0"/>
              <a:t>crs</a:t>
            </a:r>
            <a:r>
              <a:rPr lang="en-US" dirty="0" smtClean="0"/>
              <a:t>=</a:t>
            </a:r>
            <a:r>
              <a:rPr lang="en-US" dirty="0" err="1" smtClean="0"/>
              <a:t>ccc&amp;bbox</a:t>
            </a:r>
            <a:r>
              <a:rPr lang="en-US" dirty="0" smtClean="0"/>
              <a:t>=</a:t>
            </a:r>
            <a:r>
              <a:rPr lang="en-US" dirty="0" err="1" smtClean="0"/>
              <a:t>bbb&amp;width</a:t>
            </a:r>
            <a:r>
              <a:rPr lang="en-US" dirty="0" smtClean="0"/>
              <a:t>…</a:t>
            </a:r>
          </a:p>
          <a:p>
            <a:pPr lvl="1"/>
            <a:endParaRPr lang="en-US" noProof="0" dirty="0"/>
          </a:p>
        </p:txBody>
      </p:sp>
      <p:pic>
        <p:nvPicPr>
          <p:cNvPr id="13314" name="Picture 2" descr="Map View Map Layers Diagram"/>
          <p:cNvPicPr>
            <a:picLocks noChangeAspect="1" noChangeArrowheads="1"/>
          </p:cNvPicPr>
          <p:nvPr/>
        </p:nvPicPr>
        <p:blipFill>
          <a:blip r:embed="rId3"/>
          <a:srcRect r="19621"/>
          <a:stretch>
            <a:fillRect/>
          </a:stretch>
        </p:blipFill>
        <p:spPr bwMode="auto">
          <a:xfrm>
            <a:off x="170128" y="3659907"/>
            <a:ext cx="2818688" cy="260104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9" name="238 Conector recto de flecha"/>
          <p:cNvCxnSpPr>
            <a:stCxn id="233" idx="3"/>
            <a:endCxn id="115" idx="0"/>
          </p:cNvCxnSpPr>
          <p:nvPr/>
        </p:nvCxnSpPr>
        <p:spPr>
          <a:xfrm>
            <a:off x="6909792" y="3505200"/>
            <a:ext cx="2113823" cy="17526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156 Conector recto de flecha"/>
          <p:cNvCxnSpPr>
            <a:stCxn id="233" idx="1"/>
            <a:endCxn id="103" idx="0"/>
          </p:cNvCxnSpPr>
          <p:nvPr/>
        </p:nvCxnSpPr>
        <p:spPr>
          <a:xfrm flipH="1">
            <a:off x="2356859" y="3505200"/>
            <a:ext cx="2647933" cy="19050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6 CuadroTexto"/>
          <p:cNvSpPr txBox="1"/>
          <p:nvPr/>
        </p:nvSpPr>
        <p:spPr>
          <a:xfrm>
            <a:off x="4937787" y="4114800"/>
            <a:ext cx="192021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 smtClean="0"/>
              <a:t>Common </a:t>
            </a:r>
            <a:r>
              <a:rPr lang="en-US" sz="1600" b="0" dirty="0" err="1" smtClean="0"/>
              <a:t>GeoData</a:t>
            </a:r>
            <a:endParaRPr lang="en-US" sz="1600" b="0" dirty="0"/>
          </a:p>
        </p:txBody>
      </p:sp>
      <p:sp>
        <p:nvSpPr>
          <p:cNvPr id="8" name="7 CuadroTexto"/>
          <p:cNvSpPr txBox="1"/>
          <p:nvPr/>
        </p:nvSpPr>
        <p:spPr>
          <a:xfrm>
            <a:off x="2514600" y="4343400"/>
            <a:ext cx="1728192" cy="33855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dirty="0" smtClean="0"/>
              <a:t>Dataset-</a:t>
            </a:r>
            <a:r>
              <a:rPr lang="en-US" sz="1600" b="0" dirty="0" err="1" smtClean="0"/>
              <a:t>tilesets</a:t>
            </a:r>
            <a:endParaRPr lang="en-US" sz="1600" b="0" dirty="0" smtClean="0"/>
          </a:p>
        </p:txBody>
      </p:sp>
      <p:sp>
        <p:nvSpPr>
          <p:cNvPr id="115" name="114 CuadroTexto"/>
          <p:cNvSpPr txBox="1"/>
          <p:nvPr/>
        </p:nvSpPr>
        <p:spPr>
          <a:xfrm>
            <a:off x="8001000" y="5257800"/>
            <a:ext cx="2045229" cy="33855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i="1" dirty="0" smtClean="0"/>
              <a:t>Map res. (style)</a:t>
            </a:r>
          </a:p>
        </p:txBody>
      </p:sp>
      <p:sp>
        <p:nvSpPr>
          <p:cNvPr id="65" name="64 CuadroTexto"/>
          <p:cNvSpPr txBox="1"/>
          <p:nvPr/>
        </p:nvSpPr>
        <p:spPr>
          <a:xfrm>
            <a:off x="4937787" y="5282953"/>
            <a:ext cx="192021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 smtClean="0"/>
              <a:t>Common core</a:t>
            </a:r>
            <a:endParaRPr lang="en-US" sz="1600" b="0" dirty="0"/>
          </a:p>
        </p:txBody>
      </p:sp>
      <p:cxnSp>
        <p:nvCxnSpPr>
          <p:cNvPr id="80" name="79 Conector recto de flecha"/>
          <p:cNvCxnSpPr>
            <a:stCxn id="7" idx="2"/>
            <a:endCxn id="65" idx="0"/>
          </p:cNvCxnSpPr>
          <p:nvPr/>
        </p:nvCxnSpPr>
        <p:spPr>
          <a:xfrm>
            <a:off x="5897894" y="4453354"/>
            <a:ext cx="0" cy="829599"/>
          </a:xfrm>
          <a:prstGeom prst="straightConnector1">
            <a:avLst/>
          </a:prstGeom>
          <a:ln w="28575"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84 CuadroTexto"/>
          <p:cNvSpPr txBox="1"/>
          <p:nvPr/>
        </p:nvSpPr>
        <p:spPr>
          <a:xfrm>
            <a:off x="10591800" y="4038600"/>
            <a:ext cx="1248139" cy="33855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dirty="0" smtClean="0"/>
              <a:t>Maps </a:t>
            </a:r>
            <a:r>
              <a:rPr lang="en-US" sz="1600" b="0" dirty="0" err="1" smtClean="0"/>
              <a:t>BBox</a:t>
            </a:r>
            <a:endParaRPr lang="en-US" sz="1600" b="0" dirty="0"/>
          </a:p>
        </p:txBody>
      </p:sp>
      <p:cxnSp>
        <p:nvCxnSpPr>
          <p:cNvPr id="86" name="85 Conector recto de flecha"/>
          <p:cNvCxnSpPr>
            <a:stCxn id="85" idx="2"/>
            <a:endCxn id="115" idx="0"/>
          </p:cNvCxnSpPr>
          <p:nvPr/>
        </p:nvCxnSpPr>
        <p:spPr>
          <a:xfrm flipH="1">
            <a:off x="9023615" y="4377154"/>
            <a:ext cx="2192255" cy="88064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102 CuadroTexto"/>
          <p:cNvSpPr txBox="1"/>
          <p:nvPr/>
        </p:nvSpPr>
        <p:spPr>
          <a:xfrm>
            <a:off x="1828800" y="5410200"/>
            <a:ext cx="1056117" cy="33855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i="1" dirty="0" err="1" smtClean="0"/>
              <a:t>Tileset</a:t>
            </a:r>
            <a:endParaRPr lang="en-US" sz="1600" b="0" i="1" dirty="0" smtClean="0"/>
          </a:p>
        </p:txBody>
      </p:sp>
      <p:sp>
        <p:nvSpPr>
          <p:cNvPr id="44" name="43 CuadroTexto"/>
          <p:cNvSpPr txBox="1"/>
          <p:nvPr/>
        </p:nvSpPr>
        <p:spPr>
          <a:xfrm>
            <a:off x="7315200" y="4343400"/>
            <a:ext cx="1728192" cy="33855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dirty="0" smtClean="0"/>
              <a:t>Dataset-map</a:t>
            </a:r>
          </a:p>
        </p:txBody>
      </p:sp>
      <p:cxnSp>
        <p:nvCxnSpPr>
          <p:cNvPr id="45" name="44 Conector recto de flecha"/>
          <p:cNvCxnSpPr>
            <a:stCxn id="44" idx="2"/>
            <a:endCxn id="115" idx="0"/>
          </p:cNvCxnSpPr>
          <p:nvPr/>
        </p:nvCxnSpPr>
        <p:spPr>
          <a:xfrm>
            <a:off x="8179296" y="4681954"/>
            <a:ext cx="844319" cy="57584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38 Rectángulo"/>
          <p:cNvSpPr/>
          <p:nvPr/>
        </p:nvSpPr>
        <p:spPr bwMode="auto">
          <a:xfrm>
            <a:off x="1676400" y="3124200"/>
            <a:ext cx="2895600" cy="2743200"/>
          </a:xfrm>
          <a:prstGeom prst="rect">
            <a:avLst/>
          </a:prstGeom>
          <a:noFill/>
          <a:ln w="28575" cap="flat" cmpd="sng" algn="ctr">
            <a:solidFill>
              <a:srgbClr val="969696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53 CuadroTexto"/>
          <p:cNvSpPr txBox="1"/>
          <p:nvPr/>
        </p:nvSpPr>
        <p:spPr>
          <a:xfrm>
            <a:off x="1447800" y="2743200"/>
            <a:ext cx="1752600" cy="3048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ca-ES" sz="1600" b="0" dirty="0" err="1" smtClean="0"/>
              <a:t>Tiles</a:t>
            </a:r>
            <a:r>
              <a:rPr lang="ca-ES" sz="1600" b="0" dirty="0" smtClean="0"/>
              <a:t> Part 1: </a:t>
            </a:r>
            <a:r>
              <a:rPr lang="ca-ES" sz="1600" b="0" dirty="0" err="1" smtClean="0"/>
              <a:t>core</a:t>
            </a:r>
            <a:endParaRPr lang="es-ES" sz="1600" b="0" dirty="0" err="1" smtClean="0"/>
          </a:p>
        </p:txBody>
      </p:sp>
      <p:sp>
        <p:nvSpPr>
          <p:cNvPr id="58" name="57 Rectángulo"/>
          <p:cNvSpPr/>
          <p:nvPr/>
        </p:nvSpPr>
        <p:spPr bwMode="auto">
          <a:xfrm>
            <a:off x="7162800" y="3276600"/>
            <a:ext cx="3048000" cy="2438400"/>
          </a:xfrm>
          <a:prstGeom prst="rect">
            <a:avLst/>
          </a:prstGeom>
          <a:noFill/>
          <a:ln w="28575" cap="flat" cmpd="sng" algn="ctr">
            <a:solidFill>
              <a:srgbClr val="969696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" name="59 CuadroTexto"/>
          <p:cNvSpPr txBox="1"/>
          <p:nvPr/>
        </p:nvSpPr>
        <p:spPr>
          <a:xfrm>
            <a:off x="8839200" y="2971800"/>
            <a:ext cx="1752600" cy="3048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ca-ES" sz="1600" b="0" dirty="0" err="1" smtClean="0"/>
              <a:t>Maps</a:t>
            </a:r>
            <a:r>
              <a:rPr lang="ca-ES" sz="1600" b="0" dirty="0" smtClean="0"/>
              <a:t> Part 1: </a:t>
            </a:r>
            <a:r>
              <a:rPr lang="ca-ES" sz="1600" b="0" dirty="0" err="1" smtClean="0"/>
              <a:t>core</a:t>
            </a:r>
            <a:endParaRPr lang="es-ES" sz="1600" b="0" dirty="0" err="1" smtClean="0"/>
          </a:p>
        </p:txBody>
      </p:sp>
      <p:sp>
        <p:nvSpPr>
          <p:cNvPr id="73" name="72 Título"/>
          <p:cNvSpPr>
            <a:spLocks noGrp="1"/>
          </p:cNvSpPr>
          <p:nvPr>
            <p:ph type="title"/>
          </p:nvPr>
        </p:nvSpPr>
        <p:spPr>
          <a:xfrm>
            <a:off x="2362201" y="136525"/>
            <a:ext cx="7472362" cy="685800"/>
          </a:xfrm>
        </p:spPr>
        <p:txBody>
          <a:bodyPr/>
          <a:lstStyle/>
          <a:p>
            <a:r>
              <a:rPr lang="en-US" noProof="0" dirty="0" smtClean="0"/>
              <a:t>Modular approach</a:t>
            </a:r>
            <a:endParaRPr lang="en-US" noProof="0" dirty="0"/>
          </a:p>
        </p:txBody>
      </p:sp>
      <p:cxnSp>
        <p:nvCxnSpPr>
          <p:cNvPr id="88" name="87 Conector recto de flecha"/>
          <p:cNvCxnSpPr>
            <a:stCxn id="8" idx="3"/>
            <a:endCxn id="65" idx="1"/>
          </p:cNvCxnSpPr>
          <p:nvPr/>
        </p:nvCxnSpPr>
        <p:spPr>
          <a:xfrm>
            <a:off x="4242792" y="4512677"/>
            <a:ext cx="694995" cy="939553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138 Conector recto de flecha"/>
          <p:cNvCxnSpPr>
            <a:stCxn id="44" idx="1"/>
            <a:endCxn id="65" idx="3"/>
          </p:cNvCxnSpPr>
          <p:nvPr/>
        </p:nvCxnSpPr>
        <p:spPr>
          <a:xfrm flipH="1">
            <a:off x="6858000" y="4512677"/>
            <a:ext cx="457200" cy="939553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199 CuadroTexto"/>
          <p:cNvSpPr txBox="1"/>
          <p:nvPr/>
        </p:nvSpPr>
        <p:spPr>
          <a:xfrm>
            <a:off x="10210800" y="3505200"/>
            <a:ext cx="1752600" cy="3048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ca-ES" sz="1600" b="0" dirty="0" err="1" smtClean="0"/>
              <a:t>Maps</a:t>
            </a:r>
            <a:r>
              <a:rPr lang="ca-ES" sz="1600" b="0" dirty="0" smtClean="0"/>
              <a:t> Part 2: </a:t>
            </a:r>
            <a:r>
              <a:rPr lang="ca-ES" sz="1600" b="0" dirty="0" err="1" smtClean="0"/>
              <a:t>partition</a:t>
            </a:r>
            <a:endParaRPr lang="es-ES" sz="1600" b="0" dirty="0" err="1" smtClean="0"/>
          </a:p>
        </p:txBody>
      </p:sp>
      <p:sp>
        <p:nvSpPr>
          <p:cNvPr id="201" name="200 Rectángulo"/>
          <p:cNvSpPr/>
          <p:nvPr/>
        </p:nvSpPr>
        <p:spPr bwMode="auto">
          <a:xfrm>
            <a:off x="10515600" y="3886200"/>
            <a:ext cx="1447800" cy="685800"/>
          </a:xfrm>
          <a:prstGeom prst="rect">
            <a:avLst/>
          </a:prstGeom>
          <a:noFill/>
          <a:ln w="28575" cap="flat" cmpd="sng" algn="ctr">
            <a:solidFill>
              <a:srgbClr val="969696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" name="62 Grupo"/>
          <p:cNvGrpSpPr/>
          <p:nvPr/>
        </p:nvGrpSpPr>
        <p:grpSpPr>
          <a:xfrm>
            <a:off x="4166592" y="2781300"/>
            <a:ext cx="2743200" cy="1066800"/>
            <a:chOff x="4267200" y="2057400"/>
            <a:chExt cx="2743200" cy="1066800"/>
          </a:xfrm>
        </p:grpSpPr>
        <p:sp>
          <p:nvSpPr>
            <p:cNvPr id="231" name="230 CuadroTexto"/>
            <p:cNvSpPr txBox="1"/>
            <p:nvPr/>
          </p:nvSpPr>
          <p:spPr>
            <a:xfrm>
              <a:off x="5334000" y="2590800"/>
              <a:ext cx="1552939" cy="338554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0" dirty="0" smtClean="0"/>
                <a:t>Map-</a:t>
              </a:r>
              <a:r>
                <a:rPr lang="en-US" sz="1600" b="0" dirty="0" err="1" smtClean="0"/>
                <a:t>tilesets</a:t>
              </a:r>
              <a:endParaRPr lang="en-US" sz="1600" b="0" dirty="0"/>
            </a:p>
          </p:txBody>
        </p:sp>
        <p:sp>
          <p:nvSpPr>
            <p:cNvPr id="232" name="231 CuadroTexto"/>
            <p:cNvSpPr txBox="1"/>
            <p:nvPr/>
          </p:nvSpPr>
          <p:spPr>
            <a:xfrm>
              <a:off x="4267200" y="2057400"/>
              <a:ext cx="1752600" cy="30480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ca-ES" sz="1600" b="0" dirty="0" err="1" smtClean="0"/>
                <a:t>Tiles</a:t>
              </a:r>
              <a:r>
                <a:rPr lang="ca-ES" sz="1600" b="0" dirty="0" smtClean="0"/>
                <a:t> Part 2: </a:t>
              </a:r>
              <a:r>
                <a:rPr lang="ca-ES" sz="1600" b="0" dirty="0" err="1" smtClean="0"/>
                <a:t>maps</a:t>
              </a:r>
              <a:endParaRPr lang="es-ES" sz="1600" b="0" dirty="0" err="1" smtClean="0"/>
            </a:p>
          </p:txBody>
        </p:sp>
        <p:sp>
          <p:nvSpPr>
            <p:cNvPr id="233" name="232 Rectángulo"/>
            <p:cNvSpPr/>
            <p:nvPr/>
          </p:nvSpPr>
          <p:spPr bwMode="auto">
            <a:xfrm>
              <a:off x="5105400" y="2438400"/>
              <a:ext cx="1905000" cy="685800"/>
            </a:xfrm>
            <a:prstGeom prst="rect">
              <a:avLst/>
            </a:prstGeom>
            <a:noFill/>
            <a:ln w="28575" cap="flat" cmpd="sng" algn="ctr">
              <a:solidFill>
                <a:srgbClr val="96969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235" name="234 Conector recto de flecha"/>
          <p:cNvCxnSpPr>
            <a:stCxn id="8" idx="2"/>
            <a:endCxn id="103" idx="0"/>
          </p:cNvCxnSpPr>
          <p:nvPr/>
        </p:nvCxnSpPr>
        <p:spPr>
          <a:xfrm flipH="1">
            <a:off x="2356859" y="4681954"/>
            <a:ext cx="1021837" cy="72824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27 CuadroTexto"/>
          <p:cNvSpPr txBox="1"/>
          <p:nvPr/>
        </p:nvSpPr>
        <p:spPr>
          <a:xfrm>
            <a:off x="2334749" y="990601"/>
            <a:ext cx="1551452" cy="561856"/>
          </a:xfrm>
          <a:prstGeom prst="flowChartAlternateProcess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dirty="0" smtClean="0"/>
              <a:t>Data Tiles</a:t>
            </a:r>
          </a:p>
          <a:p>
            <a:pPr algn="ctr"/>
            <a:r>
              <a:rPr lang="en-US" sz="1100" b="0" dirty="0" smtClean="0"/>
              <a:t>(incl. Vector Tiles)</a:t>
            </a:r>
            <a:endParaRPr lang="en-US" sz="1100" b="0" dirty="0"/>
          </a:p>
        </p:txBody>
      </p:sp>
      <p:sp>
        <p:nvSpPr>
          <p:cNvPr id="29" name="28 CuadroTexto"/>
          <p:cNvSpPr txBox="1"/>
          <p:nvPr/>
        </p:nvSpPr>
        <p:spPr>
          <a:xfrm>
            <a:off x="5486400" y="990600"/>
            <a:ext cx="1152128" cy="374571"/>
          </a:xfrm>
          <a:prstGeom prst="flowChartAlternateProcess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dirty="0" smtClean="0"/>
              <a:t>Map Tiles</a:t>
            </a:r>
          </a:p>
        </p:txBody>
      </p:sp>
      <p:sp>
        <p:nvSpPr>
          <p:cNvPr id="30" name="29 CuadroTexto"/>
          <p:cNvSpPr txBox="1"/>
          <p:nvPr/>
        </p:nvSpPr>
        <p:spPr>
          <a:xfrm>
            <a:off x="10668000" y="990600"/>
            <a:ext cx="1152128" cy="374571"/>
          </a:xfrm>
          <a:prstGeom prst="flowChartAlternateProcess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dirty="0" smtClean="0"/>
              <a:t>Maps</a:t>
            </a:r>
          </a:p>
        </p:txBody>
      </p:sp>
      <p:cxnSp>
        <p:nvCxnSpPr>
          <p:cNvPr id="31" name="30 Conector recto de flecha"/>
          <p:cNvCxnSpPr>
            <a:stCxn id="30" idx="2"/>
          </p:cNvCxnSpPr>
          <p:nvPr/>
        </p:nvCxnSpPr>
        <p:spPr>
          <a:xfrm flipH="1">
            <a:off x="11215870" y="1365171"/>
            <a:ext cx="28194" cy="2673429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31 Conector recto de flecha"/>
          <p:cNvCxnSpPr>
            <a:stCxn id="28" idx="2"/>
          </p:cNvCxnSpPr>
          <p:nvPr/>
        </p:nvCxnSpPr>
        <p:spPr>
          <a:xfrm>
            <a:off x="3110475" y="1552457"/>
            <a:ext cx="13725" cy="1571743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32 Conector recto de flecha"/>
          <p:cNvCxnSpPr>
            <a:stCxn id="29" idx="2"/>
          </p:cNvCxnSpPr>
          <p:nvPr/>
        </p:nvCxnSpPr>
        <p:spPr>
          <a:xfrm flipH="1">
            <a:off x="5957292" y="1365171"/>
            <a:ext cx="105172" cy="1797129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Do I have to get the whole dataset back?</a:t>
            </a:r>
            <a:endParaRPr lang="en-US" noProof="0"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>
          <a:xfrm>
            <a:off x="334107" y="1162837"/>
            <a:ext cx="7629680" cy="5098113"/>
          </a:xfrm>
        </p:spPr>
        <p:txBody>
          <a:bodyPr/>
          <a:lstStyle/>
          <a:p>
            <a:pPr lvl="2">
              <a:buNone/>
            </a:pPr>
            <a:endParaRPr lang="en-US" noProof="0" dirty="0" smtClean="0"/>
          </a:p>
          <a:p>
            <a:r>
              <a:rPr lang="en-US" dirty="0" smtClean="0"/>
              <a:t>We can get a map for the whole dataset.</a:t>
            </a:r>
          </a:p>
          <a:p>
            <a:endParaRPr lang="en-US" noProof="0" dirty="0" smtClean="0"/>
          </a:p>
          <a:p>
            <a:r>
              <a:rPr lang="en-US" dirty="0" smtClean="0"/>
              <a:t>But we can also filter by geospatial data resources</a:t>
            </a:r>
          </a:p>
          <a:p>
            <a:pPr lvl="1"/>
            <a:r>
              <a:rPr lang="en-US" dirty="0" smtClean="0"/>
              <a:t>"map</a:t>
            </a:r>
            <a:r>
              <a:rPr lang="en-US" dirty="0" smtClean="0"/>
              <a:t>/{</a:t>
            </a:r>
            <a:r>
              <a:rPr lang="en-US" dirty="0" err="1" smtClean="0"/>
              <a:t>styleId</a:t>
            </a:r>
            <a:r>
              <a:rPr lang="en-US" dirty="0" smtClean="0"/>
              <a:t>}?</a:t>
            </a:r>
            <a:r>
              <a:rPr lang="en-US" dirty="0" err="1" smtClean="0"/>
              <a:t>geodata</a:t>
            </a:r>
            <a:r>
              <a:rPr lang="en-US" dirty="0" smtClean="0"/>
              <a:t>=</a:t>
            </a:r>
            <a:r>
              <a:rPr lang="en-US" dirty="0" err="1" smtClean="0"/>
              <a:t>boundaries,roads</a:t>
            </a:r>
            <a:r>
              <a:rPr lang="en-US" dirty="0" smtClean="0"/>
              <a:t>"</a:t>
            </a:r>
            <a:endParaRPr lang="en-US" dirty="0" smtClean="0"/>
          </a:p>
        </p:txBody>
      </p:sp>
      <p:pic>
        <p:nvPicPr>
          <p:cNvPr id="6" name="Picture 2" descr="Map View Map Layers Diagram"/>
          <p:cNvPicPr>
            <a:picLocks noChangeAspect="1" noChangeArrowheads="1"/>
          </p:cNvPicPr>
          <p:nvPr/>
        </p:nvPicPr>
        <p:blipFill>
          <a:blip r:embed="rId2"/>
          <a:srcRect r="19621"/>
          <a:stretch>
            <a:fillRect/>
          </a:stretch>
        </p:blipFill>
        <p:spPr bwMode="auto">
          <a:xfrm>
            <a:off x="7687340" y="1945758"/>
            <a:ext cx="4041439" cy="3729379"/>
          </a:xfrm>
          <a:prstGeom prst="rect">
            <a:avLst/>
          </a:prstGeom>
          <a:noFill/>
        </p:spPr>
      </p:pic>
      <p:sp>
        <p:nvSpPr>
          <p:cNvPr id="7" name="6 Flecha derecha"/>
          <p:cNvSpPr/>
          <p:nvPr/>
        </p:nvSpPr>
        <p:spPr>
          <a:xfrm flipH="1">
            <a:off x="7240772" y="2360428"/>
            <a:ext cx="893135" cy="361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7 Flecha derecha"/>
          <p:cNvSpPr/>
          <p:nvPr/>
        </p:nvSpPr>
        <p:spPr>
          <a:xfrm flipH="1">
            <a:off x="7240772" y="3444949"/>
            <a:ext cx="893135" cy="361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9" name="238 Conector recto de flecha"/>
          <p:cNvCxnSpPr>
            <a:stCxn id="233" idx="3"/>
            <a:endCxn id="115" idx="0"/>
          </p:cNvCxnSpPr>
          <p:nvPr/>
        </p:nvCxnSpPr>
        <p:spPr>
          <a:xfrm>
            <a:off x="6909792" y="3505200"/>
            <a:ext cx="2113823" cy="17526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156 Conector recto de flecha"/>
          <p:cNvCxnSpPr>
            <a:stCxn id="233" idx="1"/>
            <a:endCxn id="103" idx="0"/>
          </p:cNvCxnSpPr>
          <p:nvPr/>
        </p:nvCxnSpPr>
        <p:spPr>
          <a:xfrm flipH="1">
            <a:off x="2356859" y="3505200"/>
            <a:ext cx="2647933" cy="19050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6 CuadroTexto"/>
          <p:cNvSpPr txBox="1"/>
          <p:nvPr/>
        </p:nvSpPr>
        <p:spPr>
          <a:xfrm>
            <a:off x="4937787" y="4114800"/>
            <a:ext cx="192021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 smtClean="0"/>
              <a:t>Common </a:t>
            </a:r>
            <a:r>
              <a:rPr lang="en-US" sz="1600" b="0" dirty="0" err="1" smtClean="0"/>
              <a:t>GeoData</a:t>
            </a:r>
            <a:endParaRPr lang="en-US" sz="1600" b="0" dirty="0"/>
          </a:p>
        </p:txBody>
      </p:sp>
      <p:sp>
        <p:nvSpPr>
          <p:cNvPr id="8" name="7 CuadroTexto"/>
          <p:cNvSpPr txBox="1"/>
          <p:nvPr/>
        </p:nvSpPr>
        <p:spPr>
          <a:xfrm>
            <a:off x="2514600" y="4343400"/>
            <a:ext cx="1728192" cy="33855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dirty="0" smtClean="0"/>
              <a:t>Dataset-</a:t>
            </a:r>
            <a:r>
              <a:rPr lang="en-US" sz="1600" b="0" dirty="0" err="1" smtClean="0"/>
              <a:t>tilesets</a:t>
            </a:r>
            <a:endParaRPr lang="en-US" sz="1600" b="0" dirty="0" smtClean="0"/>
          </a:p>
        </p:txBody>
      </p:sp>
      <p:sp>
        <p:nvSpPr>
          <p:cNvPr id="115" name="114 CuadroTexto"/>
          <p:cNvSpPr txBox="1"/>
          <p:nvPr/>
        </p:nvSpPr>
        <p:spPr>
          <a:xfrm>
            <a:off x="8001000" y="5257800"/>
            <a:ext cx="2045229" cy="33855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i="1" dirty="0" smtClean="0"/>
              <a:t>Map res. (style)</a:t>
            </a:r>
          </a:p>
        </p:txBody>
      </p:sp>
      <p:sp>
        <p:nvSpPr>
          <p:cNvPr id="65" name="64 CuadroTexto"/>
          <p:cNvSpPr txBox="1"/>
          <p:nvPr/>
        </p:nvSpPr>
        <p:spPr>
          <a:xfrm>
            <a:off x="4937787" y="5282953"/>
            <a:ext cx="192021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 smtClean="0"/>
              <a:t>Common core</a:t>
            </a:r>
            <a:endParaRPr lang="en-US" sz="1600" b="0" dirty="0"/>
          </a:p>
        </p:txBody>
      </p:sp>
      <p:cxnSp>
        <p:nvCxnSpPr>
          <p:cNvPr id="80" name="79 Conector recto de flecha"/>
          <p:cNvCxnSpPr>
            <a:stCxn id="7" idx="2"/>
            <a:endCxn id="65" idx="0"/>
          </p:cNvCxnSpPr>
          <p:nvPr/>
        </p:nvCxnSpPr>
        <p:spPr>
          <a:xfrm>
            <a:off x="5897894" y="4453354"/>
            <a:ext cx="0" cy="829599"/>
          </a:xfrm>
          <a:prstGeom prst="straightConnector1">
            <a:avLst/>
          </a:prstGeom>
          <a:ln w="28575"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84 CuadroTexto"/>
          <p:cNvSpPr txBox="1"/>
          <p:nvPr/>
        </p:nvSpPr>
        <p:spPr>
          <a:xfrm>
            <a:off x="10591800" y="4038600"/>
            <a:ext cx="1248139" cy="33855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dirty="0" smtClean="0"/>
              <a:t>Maps </a:t>
            </a:r>
            <a:r>
              <a:rPr lang="en-US" sz="1600" b="0" dirty="0" err="1" smtClean="0"/>
              <a:t>BBox</a:t>
            </a:r>
            <a:endParaRPr lang="en-US" sz="1600" b="0" dirty="0"/>
          </a:p>
        </p:txBody>
      </p:sp>
      <p:cxnSp>
        <p:nvCxnSpPr>
          <p:cNvPr id="86" name="85 Conector recto de flecha"/>
          <p:cNvCxnSpPr>
            <a:stCxn id="85" idx="2"/>
            <a:endCxn id="115" idx="0"/>
          </p:cNvCxnSpPr>
          <p:nvPr/>
        </p:nvCxnSpPr>
        <p:spPr>
          <a:xfrm flipH="1">
            <a:off x="9023615" y="4377154"/>
            <a:ext cx="2192255" cy="88064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102 CuadroTexto"/>
          <p:cNvSpPr txBox="1"/>
          <p:nvPr/>
        </p:nvSpPr>
        <p:spPr>
          <a:xfrm>
            <a:off x="1828800" y="5410200"/>
            <a:ext cx="1056117" cy="33855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i="1" dirty="0" err="1" smtClean="0"/>
              <a:t>Tileset</a:t>
            </a:r>
            <a:endParaRPr lang="en-US" sz="1600" b="0" i="1" dirty="0" smtClean="0"/>
          </a:p>
        </p:txBody>
      </p:sp>
      <p:sp>
        <p:nvSpPr>
          <p:cNvPr id="44" name="43 CuadroTexto"/>
          <p:cNvSpPr txBox="1"/>
          <p:nvPr/>
        </p:nvSpPr>
        <p:spPr>
          <a:xfrm>
            <a:off x="7315200" y="4343400"/>
            <a:ext cx="1728192" cy="33855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dirty="0" smtClean="0"/>
              <a:t>Dataset-map</a:t>
            </a:r>
          </a:p>
        </p:txBody>
      </p:sp>
      <p:cxnSp>
        <p:nvCxnSpPr>
          <p:cNvPr id="45" name="44 Conector recto de flecha"/>
          <p:cNvCxnSpPr>
            <a:stCxn id="44" idx="2"/>
            <a:endCxn id="115" idx="0"/>
          </p:cNvCxnSpPr>
          <p:nvPr/>
        </p:nvCxnSpPr>
        <p:spPr>
          <a:xfrm>
            <a:off x="8179296" y="4681954"/>
            <a:ext cx="844319" cy="57584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38 Rectángulo"/>
          <p:cNvSpPr/>
          <p:nvPr/>
        </p:nvSpPr>
        <p:spPr bwMode="auto">
          <a:xfrm>
            <a:off x="1676400" y="3124200"/>
            <a:ext cx="2895600" cy="2743200"/>
          </a:xfrm>
          <a:prstGeom prst="rect">
            <a:avLst/>
          </a:prstGeom>
          <a:noFill/>
          <a:ln w="28575" cap="flat" cmpd="sng" algn="ctr">
            <a:solidFill>
              <a:srgbClr val="969696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53 CuadroTexto"/>
          <p:cNvSpPr txBox="1"/>
          <p:nvPr/>
        </p:nvSpPr>
        <p:spPr>
          <a:xfrm>
            <a:off x="1447800" y="2743200"/>
            <a:ext cx="1752600" cy="3048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ca-ES" sz="1600" b="0" dirty="0" err="1" smtClean="0"/>
              <a:t>Tiles</a:t>
            </a:r>
            <a:r>
              <a:rPr lang="ca-ES" sz="1600" b="0" dirty="0" smtClean="0"/>
              <a:t> Part 1: </a:t>
            </a:r>
            <a:r>
              <a:rPr lang="ca-ES" sz="1600" b="0" dirty="0" err="1" smtClean="0"/>
              <a:t>core</a:t>
            </a:r>
            <a:endParaRPr lang="es-ES" sz="1600" b="0" dirty="0" err="1" smtClean="0"/>
          </a:p>
        </p:txBody>
      </p:sp>
      <p:sp>
        <p:nvSpPr>
          <p:cNvPr id="58" name="57 Rectángulo"/>
          <p:cNvSpPr/>
          <p:nvPr/>
        </p:nvSpPr>
        <p:spPr bwMode="auto">
          <a:xfrm>
            <a:off x="7162800" y="3276600"/>
            <a:ext cx="3048000" cy="2438400"/>
          </a:xfrm>
          <a:prstGeom prst="rect">
            <a:avLst/>
          </a:prstGeom>
          <a:noFill/>
          <a:ln w="28575" cap="flat" cmpd="sng" algn="ctr">
            <a:solidFill>
              <a:srgbClr val="969696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" name="59 CuadroTexto"/>
          <p:cNvSpPr txBox="1"/>
          <p:nvPr/>
        </p:nvSpPr>
        <p:spPr>
          <a:xfrm>
            <a:off x="8839200" y="2971800"/>
            <a:ext cx="1752600" cy="3048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ca-ES" sz="1600" b="0" dirty="0" err="1" smtClean="0"/>
              <a:t>Maps</a:t>
            </a:r>
            <a:r>
              <a:rPr lang="ca-ES" sz="1600" b="0" dirty="0" smtClean="0"/>
              <a:t> Part 1: </a:t>
            </a:r>
            <a:r>
              <a:rPr lang="ca-ES" sz="1600" b="0" dirty="0" err="1" smtClean="0"/>
              <a:t>core</a:t>
            </a:r>
            <a:endParaRPr lang="es-ES" sz="1600" b="0" dirty="0" err="1" smtClean="0"/>
          </a:p>
        </p:txBody>
      </p:sp>
      <p:sp>
        <p:nvSpPr>
          <p:cNvPr id="73" name="72 Título"/>
          <p:cNvSpPr>
            <a:spLocks noGrp="1"/>
          </p:cNvSpPr>
          <p:nvPr>
            <p:ph type="title"/>
          </p:nvPr>
        </p:nvSpPr>
        <p:spPr>
          <a:xfrm>
            <a:off x="2362201" y="136525"/>
            <a:ext cx="7472362" cy="685800"/>
          </a:xfrm>
        </p:spPr>
        <p:txBody>
          <a:bodyPr/>
          <a:lstStyle/>
          <a:p>
            <a:r>
              <a:rPr lang="en-US" noProof="0" dirty="0" smtClean="0"/>
              <a:t>Modular approach</a:t>
            </a:r>
            <a:endParaRPr lang="en-US" noProof="0" dirty="0"/>
          </a:p>
        </p:txBody>
      </p:sp>
      <p:cxnSp>
        <p:nvCxnSpPr>
          <p:cNvPr id="88" name="87 Conector recto de flecha"/>
          <p:cNvCxnSpPr>
            <a:stCxn id="8" idx="3"/>
            <a:endCxn id="65" idx="1"/>
          </p:cNvCxnSpPr>
          <p:nvPr/>
        </p:nvCxnSpPr>
        <p:spPr>
          <a:xfrm>
            <a:off x="4242792" y="4512677"/>
            <a:ext cx="694995" cy="939553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138 Conector recto de flecha"/>
          <p:cNvCxnSpPr>
            <a:stCxn id="44" idx="1"/>
            <a:endCxn id="65" idx="3"/>
          </p:cNvCxnSpPr>
          <p:nvPr/>
        </p:nvCxnSpPr>
        <p:spPr>
          <a:xfrm flipH="1">
            <a:off x="6858000" y="4512677"/>
            <a:ext cx="457200" cy="939553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149 CuadroTexto"/>
          <p:cNvSpPr txBox="1"/>
          <p:nvPr/>
        </p:nvSpPr>
        <p:spPr>
          <a:xfrm>
            <a:off x="4876800" y="6172200"/>
            <a:ext cx="2032992" cy="33855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dirty="0" err="1" smtClean="0"/>
              <a:t>GeoData</a:t>
            </a:r>
            <a:r>
              <a:rPr lang="en-US" sz="1600" b="0" dirty="0" smtClean="0"/>
              <a:t>-selection</a:t>
            </a:r>
          </a:p>
        </p:txBody>
      </p:sp>
      <p:cxnSp>
        <p:nvCxnSpPr>
          <p:cNvPr id="158" name="157 Conector recto de flecha"/>
          <p:cNvCxnSpPr>
            <a:stCxn id="150" idx="1"/>
            <a:endCxn id="8" idx="3"/>
          </p:cNvCxnSpPr>
          <p:nvPr/>
        </p:nvCxnSpPr>
        <p:spPr>
          <a:xfrm flipH="1" flipV="1">
            <a:off x="4242792" y="4512677"/>
            <a:ext cx="634008" cy="1828800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163 Conector recto de flecha"/>
          <p:cNvCxnSpPr>
            <a:stCxn id="150" idx="3"/>
            <a:endCxn id="44" idx="1"/>
          </p:cNvCxnSpPr>
          <p:nvPr/>
        </p:nvCxnSpPr>
        <p:spPr>
          <a:xfrm flipV="1">
            <a:off x="6909792" y="4512677"/>
            <a:ext cx="405408" cy="1828800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199 CuadroTexto"/>
          <p:cNvSpPr txBox="1"/>
          <p:nvPr/>
        </p:nvSpPr>
        <p:spPr>
          <a:xfrm>
            <a:off x="10210800" y="3505200"/>
            <a:ext cx="1752600" cy="3048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ca-ES" sz="1600" b="0" dirty="0" err="1" smtClean="0"/>
              <a:t>Maps</a:t>
            </a:r>
            <a:r>
              <a:rPr lang="ca-ES" sz="1600" b="0" dirty="0" smtClean="0"/>
              <a:t> Part 2: </a:t>
            </a:r>
            <a:r>
              <a:rPr lang="ca-ES" sz="1600" b="0" dirty="0" err="1" smtClean="0"/>
              <a:t>partition</a:t>
            </a:r>
            <a:endParaRPr lang="es-ES" sz="1600" b="0" dirty="0" err="1" smtClean="0"/>
          </a:p>
        </p:txBody>
      </p:sp>
      <p:sp>
        <p:nvSpPr>
          <p:cNvPr id="201" name="200 Rectángulo"/>
          <p:cNvSpPr/>
          <p:nvPr/>
        </p:nvSpPr>
        <p:spPr bwMode="auto">
          <a:xfrm>
            <a:off x="10515600" y="3886200"/>
            <a:ext cx="1447800" cy="685800"/>
          </a:xfrm>
          <a:prstGeom prst="rect">
            <a:avLst/>
          </a:prstGeom>
          <a:noFill/>
          <a:ln w="28575" cap="flat" cmpd="sng" algn="ctr">
            <a:solidFill>
              <a:srgbClr val="969696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2" name="201 CuadroTexto"/>
          <p:cNvSpPr txBox="1"/>
          <p:nvPr/>
        </p:nvSpPr>
        <p:spPr>
          <a:xfrm>
            <a:off x="4800600" y="5715000"/>
            <a:ext cx="1752600" cy="3048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ca-ES" sz="1600" b="0" dirty="0" smtClean="0"/>
              <a:t>Part 0: </a:t>
            </a:r>
            <a:r>
              <a:rPr lang="ca-ES" sz="1600" b="0" dirty="0" err="1" smtClean="0"/>
              <a:t>layers</a:t>
            </a:r>
            <a:endParaRPr lang="es-ES" sz="1600" b="0" dirty="0" err="1" smtClean="0"/>
          </a:p>
        </p:txBody>
      </p:sp>
      <p:sp>
        <p:nvSpPr>
          <p:cNvPr id="203" name="202 Rectángulo"/>
          <p:cNvSpPr/>
          <p:nvPr/>
        </p:nvSpPr>
        <p:spPr bwMode="auto">
          <a:xfrm>
            <a:off x="4800600" y="6019800"/>
            <a:ext cx="2209800" cy="685800"/>
          </a:xfrm>
          <a:prstGeom prst="rect">
            <a:avLst/>
          </a:prstGeom>
          <a:noFill/>
          <a:ln w="28575" cap="flat" cmpd="sng" algn="ctr">
            <a:solidFill>
              <a:srgbClr val="969696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" name="62 Grupo"/>
          <p:cNvGrpSpPr/>
          <p:nvPr/>
        </p:nvGrpSpPr>
        <p:grpSpPr>
          <a:xfrm>
            <a:off x="4166592" y="2781300"/>
            <a:ext cx="2743200" cy="1066800"/>
            <a:chOff x="4267200" y="2057400"/>
            <a:chExt cx="2743200" cy="1066800"/>
          </a:xfrm>
        </p:grpSpPr>
        <p:sp>
          <p:nvSpPr>
            <p:cNvPr id="231" name="230 CuadroTexto"/>
            <p:cNvSpPr txBox="1"/>
            <p:nvPr/>
          </p:nvSpPr>
          <p:spPr>
            <a:xfrm>
              <a:off x="5334000" y="2590800"/>
              <a:ext cx="1552939" cy="338554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0" dirty="0" smtClean="0"/>
                <a:t>Map-</a:t>
              </a:r>
              <a:r>
                <a:rPr lang="en-US" sz="1600" b="0" dirty="0" err="1" smtClean="0"/>
                <a:t>tilesets</a:t>
              </a:r>
              <a:endParaRPr lang="en-US" sz="1600" b="0" dirty="0"/>
            </a:p>
          </p:txBody>
        </p:sp>
        <p:sp>
          <p:nvSpPr>
            <p:cNvPr id="232" name="231 CuadroTexto"/>
            <p:cNvSpPr txBox="1"/>
            <p:nvPr/>
          </p:nvSpPr>
          <p:spPr>
            <a:xfrm>
              <a:off x="4267200" y="2057400"/>
              <a:ext cx="1752600" cy="30480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ca-ES" sz="1600" b="0" dirty="0" err="1" smtClean="0"/>
                <a:t>Tiles</a:t>
              </a:r>
              <a:r>
                <a:rPr lang="ca-ES" sz="1600" b="0" dirty="0" smtClean="0"/>
                <a:t> Part 2: </a:t>
              </a:r>
              <a:r>
                <a:rPr lang="ca-ES" sz="1600" b="0" dirty="0" err="1" smtClean="0"/>
                <a:t>maps</a:t>
              </a:r>
              <a:endParaRPr lang="es-ES" sz="1600" b="0" dirty="0" err="1" smtClean="0"/>
            </a:p>
          </p:txBody>
        </p:sp>
        <p:sp>
          <p:nvSpPr>
            <p:cNvPr id="233" name="232 Rectángulo"/>
            <p:cNvSpPr/>
            <p:nvPr/>
          </p:nvSpPr>
          <p:spPr bwMode="auto">
            <a:xfrm>
              <a:off x="5105400" y="2438400"/>
              <a:ext cx="1905000" cy="685800"/>
            </a:xfrm>
            <a:prstGeom prst="rect">
              <a:avLst/>
            </a:prstGeom>
            <a:noFill/>
            <a:ln w="28575" cap="flat" cmpd="sng" algn="ctr">
              <a:solidFill>
                <a:srgbClr val="96969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235" name="234 Conector recto de flecha"/>
          <p:cNvCxnSpPr>
            <a:stCxn id="8" idx="2"/>
            <a:endCxn id="103" idx="0"/>
          </p:cNvCxnSpPr>
          <p:nvPr/>
        </p:nvCxnSpPr>
        <p:spPr>
          <a:xfrm flipH="1">
            <a:off x="2356859" y="4681954"/>
            <a:ext cx="1021837" cy="72824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32 CuadroTexto"/>
          <p:cNvSpPr txBox="1"/>
          <p:nvPr/>
        </p:nvSpPr>
        <p:spPr>
          <a:xfrm>
            <a:off x="2334749" y="990601"/>
            <a:ext cx="1551452" cy="561856"/>
          </a:xfrm>
          <a:prstGeom prst="flowChartAlternateProcess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dirty="0" smtClean="0"/>
              <a:t>Data Tiles</a:t>
            </a:r>
          </a:p>
          <a:p>
            <a:pPr algn="ctr"/>
            <a:r>
              <a:rPr lang="en-US" sz="1100" b="0" dirty="0" smtClean="0"/>
              <a:t>(incl. Vector Tiles)</a:t>
            </a:r>
            <a:endParaRPr lang="en-US" sz="1100" b="0" dirty="0"/>
          </a:p>
        </p:txBody>
      </p:sp>
      <p:sp>
        <p:nvSpPr>
          <p:cNvPr id="34" name="33 CuadroTexto"/>
          <p:cNvSpPr txBox="1"/>
          <p:nvPr/>
        </p:nvSpPr>
        <p:spPr>
          <a:xfrm>
            <a:off x="5486400" y="990600"/>
            <a:ext cx="1152128" cy="374571"/>
          </a:xfrm>
          <a:prstGeom prst="flowChartAlternateProcess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dirty="0" smtClean="0"/>
              <a:t>Map Tiles</a:t>
            </a:r>
          </a:p>
        </p:txBody>
      </p:sp>
      <p:sp>
        <p:nvSpPr>
          <p:cNvPr id="35" name="34 CuadroTexto"/>
          <p:cNvSpPr txBox="1"/>
          <p:nvPr/>
        </p:nvSpPr>
        <p:spPr>
          <a:xfrm>
            <a:off x="10668000" y="990600"/>
            <a:ext cx="1152128" cy="374571"/>
          </a:xfrm>
          <a:prstGeom prst="flowChartAlternateProcess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dirty="0" smtClean="0"/>
              <a:t>Maps</a:t>
            </a:r>
          </a:p>
        </p:txBody>
      </p:sp>
      <p:cxnSp>
        <p:nvCxnSpPr>
          <p:cNvPr id="36" name="35 Conector recto de flecha"/>
          <p:cNvCxnSpPr>
            <a:stCxn id="35" idx="2"/>
          </p:cNvCxnSpPr>
          <p:nvPr/>
        </p:nvCxnSpPr>
        <p:spPr>
          <a:xfrm flipH="1">
            <a:off x="11215870" y="1365171"/>
            <a:ext cx="28194" cy="2673429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36 Conector recto de flecha"/>
          <p:cNvCxnSpPr>
            <a:stCxn id="33" idx="2"/>
          </p:cNvCxnSpPr>
          <p:nvPr/>
        </p:nvCxnSpPr>
        <p:spPr>
          <a:xfrm>
            <a:off x="3110475" y="1552457"/>
            <a:ext cx="13725" cy="1571743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37 Conector recto de flecha"/>
          <p:cNvCxnSpPr>
            <a:stCxn id="34" idx="2"/>
          </p:cNvCxnSpPr>
          <p:nvPr/>
        </p:nvCxnSpPr>
        <p:spPr>
          <a:xfrm flipH="1">
            <a:off x="5957292" y="1365171"/>
            <a:ext cx="105172" cy="1797129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2979</TotalTime>
  <Words>1815</Words>
  <Application>Microsoft Office PowerPoint</Application>
  <PresentationFormat>Personalizado</PresentationFormat>
  <Paragraphs>300</Paragraphs>
  <Slides>21</Slides>
  <Notes>8</Notes>
  <HiddenSlides>0</HiddenSlides>
  <MMClips>0</MMClips>
  <ScaleCrop>false</ScaleCrop>
  <HeadingPairs>
    <vt:vector size="4" baseType="variant">
      <vt:variant>
        <vt:lpstr>Tema</vt:lpstr>
      </vt:variant>
      <vt:variant>
        <vt:i4>5</vt:i4>
      </vt:variant>
      <vt:variant>
        <vt:lpstr>Títulos de diapositiva</vt:lpstr>
      </vt:variant>
      <vt:variant>
        <vt:i4>21</vt:i4>
      </vt:variant>
    </vt:vector>
  </HeadingPairs>
  <TitlesOfParts>
    <vt:vector size="26" baseType="lpstr">
      <vt:lpstr>1_Custom Design</vt:lpstr>
      <vt:lpstr>Title Slide</vt:lpstr>
      <vt:lpstr>What is OGC?</vt:lpstr>
      <vt:lpstr>What do our members value?</vt:lpstr>
      <vt:lpstr>Thank You</vt:lpstr>
      <vt:lpstr>Diapositiva 1</vt:lpstr>
      <vt:lpstr>Some rules of the game</vt:lpstr>
      <vt:lpstr>What is a map (informal def)</vt:lpstr>
      <vt:lpstr>Modular approach</vt:lpstr>
      <vt:lpstr>Modular approach</vt:lpstr>
      <vt:lpstr>What resources can I transform into a map?</vt:lpstr>
      <vt:lpstr>Modular approach</vt:lpstr>
      <vt:lpstr>Do I have to get the whole dataset back?</vt:lpstr>
      <vt:lpstr>Modular approach</vt:lpstr>
      <vt:lpstr>Do I have to get the whole dataset back?</vt:lpstr>
      <vt:lpstr>Modular approach</vt:lpstr>
      <vt:lpstr>What about GetFeatureInfo?</vt:lpstr>
      <vt:lpstr>Modular approach</vt:lpstr>
      <vt:lpstr>How to recycle a WMS service</vt:lpstr>
      <vt:lpstr>WMS Server to OGC API Maps (1/3)</vt:lpstr>
      <vt:lpstr>WMS server to OGC API Maps (2/3)</vt:lpstr>
      <vt:lpstr>WMS server to OGC API Common (3/3)</vt:lpstr>
      <vt:lpstr>OpenAPI to describe web services API</vt:lpstr>
      <vt:lpstr>Linking everything</vt:lpstr>
      <vt:lpstr>Follow the links</vt:lpstr>
      <vt:lpstr>Diapositiva 21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Joan Masó Pau</cp:lastModifiedBy>
  <cp:revision>165</cp:revision>
  <dcterms:created xsi:type="dcterms:W3CDTF">2020-04-17T22:01:33Z</dcterms:created>
  <dcterms:modified xsi:type="dcterms:W3CDTF">2020-07-23T19:36:21Z</dcterms:modified>
</cp:coreProperties>
</file>